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404" r:id="rId3"/>
    <p:sldId id="469" r:id="rId4"/>
    <p:sldId id="390" r:id="rId5"/>
    <p:sldId id="455" r:id="rId6"/>
    <p:sldId id="456" r:id="rId7"/>
    <p:sldId id="392" r:id="rId8"/>
    <p:sldId id="457" r:id="rId9"/>
    <p:sldId id="458" r:id="rId10"/>
    <p:sldId id="461" r:id="rId11"/>
    <p:sldId id="462" r:id="rId12"/>
    <p:sldId id="463" r:id="rId13"/>
    <p:sldId id="344" r:id="rId14"/>
    <p:sldId id="417" r:id="rId15"/>
    <p:sldId id="466" r:id="rId16"/>
    <p:sldId id="467" r:id="rId17"/>
    <p:sldId id="327" r:id="rId1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CC33"/>
    <a:srgbClr val="FF0066"/>
    <a:srgbClr val="FFFF66"/>
    <a:srgbClr val="66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88257" autoAdjust="0"/>
  </p:normalViewPr>
  <p:slideViewPr>
    <p:cSldViewPr>
      <p:cViewPr varScale="1">
        <p:scale>
          <a:sx n="95" d="100"/>
          <a:sy n="95" d="100"/>
        </p:scale>
        <p:origin x="-45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30" tIns="48316" rIns="96630" bIns="48316" numCol="1" anchor="t" anchorCtr="0" compatLnSpc="1">
            <a:prstTxWarp prst="textNoShape">
              <a:avLst/>
            </a:prstTxWarp>
          </a:bodyPr>
          <a:lstStyle>
            <a:lvl1pPr defTabSz="966501" eaLnBrk="1" hangingPunct="1">
              <a:defRPr sz="1200"/>
            </a:lvl1pPr>
          </a:lstStyle>
          <a:p>
            <a:endParaRPr lang="en-US"/>
          </a:p>
        </p:txBody>
      </p:sp>
      <p:sp>
        <p:nvSpPr>
          <p:cNvPr id="106499"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6630" tIns="48316" rIns="96630" bIns="48316" numCol="1" anchor="t" anchorCtr="0" compatLnSpc="1">
            <a:prstTxWarp prst="textNoShape">
              <a:avLst/>
            </a:prstTxWarp>
          </a:bodyPr>
          <a:lstStyle>
            <a:lvl1pPr algn="r" defTabSz="966501" eaLnBrk="1" hangingPunct="1">
              <a:defRPr sz="1200"/>
            </a:lvl1pPr>
          </a:lstStyle>
          <a:p>
            <a:endParaRPr lang="en-US"/>
          </a:p>
        </p:txBody>
      </p:sp>
      <p:sp>
        <p:nvSpPr>
          <p:cNvPr id="106500"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6630" tIns="48316" rIns="96630" bIns="48316" numCol="1" anchor="b" anchorCtr="0" compatLnSpc="1">
            <a:prstTxWarp prst="textNoShape">
              <a:avLst/>
            </a:prstTxWarp>
          </a:bodyPr>
          <a:lstStyle>
            <a:lvl1pPr defTabSz="966501" eaLnBrk="1" hangingPunct="1">
              <a:defRPr sz="1200"/>
            </a:lvl1pPr>
          </a:lstStyle>
          <a:p>
            <a:endParaRPr lang="en-US"/>
          </a:p>
        </p:txBody>
      </p:sp>
      <p:sp>
        <p:nvSpPr>
          <p:cNvPr id="106501"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6630" tIns="48316" rIns="96630" bIns="48316" numCol="1" anchor="b" anchorCtr="0" compatLnSpc="1">
            <a:prstTxWarp prst="textNoShape">
              <a:avLst/>
            </a:prstTxWarp>
          </a:bodyPr>
          <a:lstStyle>
            <a:lvl1pPr algn="r" defTabSz="966501" eaLnBrk="1" hangingPunct="1">
              <a:defRPr sz="1200"/>
            </a:lvl1pPr>
          </a:lstStyle>
          <a:p>
            <a:fld id="{C31C4F40-BFC5-4BA3-9037-0341F16F6237}" type="slidenum">
              <a:rPr lang="en-US"/>
              <a:pPr/>
              <a:t>‹#›</a:t>
            </a:fld>
            <a:endParaRPr lang="en-US"/>
          </a:p>
        </p:txBody>
      </p:sp>
    </p:spTree>
    <p:extLst>
      <p:ext uri="{BB962C8B-B14F-4D97-AF65-F5344CB8AC3E}">
        <p14:creationId xmlns:p14="http://schemas.microsoft.com/office/powerpoint/2010/main" val="358913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30" tIns="48316" rIns="96630" bIns="48316" numCol="1" anchor="t" anchorCtr="0" compatLnSpc="1">
            <a:prstTxWarp prst="textNoShape">
              <a:avLst/>
            </a:prstTxWarp>
          </a:bodyPr>
          <a:lstStyle>
            <a:lvl1pPr defTabSz="966501" eaLnBrk="1" hangingPunct="1">
              <a:defRPr sz="1200"/>
            </a:lvl1pPr>
          </a:lstStyle>
          <a:p>
            <a:endParaRPr lang="en-US"/>
          </a:p>
        </p:txBody>
      </p:sp>
      <p:sp>
        <p:nvSpPr>
          <p:cNvPr id="22531"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30" tIns="48316" rIns="96630" bIns="48316" numCol="1" anchor="t" anchorCtr="0" compatLnSpc="1">
            <a:prstTxWarp prst="textNoShape">
              <a:avLst/>
            </a:prstTxWarp>
          </a:bodyPr>
          <a:lstStyle>
            <a:lvl1pPr algn="r" defTabSz="966501"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32184" y="4561227"/>
            <a:ext cx="5850835" cy="4320213"/>
          </a:xfrm>
          <a:prstGeom prst="rect">
            <a:avLst/>
          </a:prstGeom>
          <a:noFill/>
          <a:ln w="9525">
            <a:noFill/>
            <a:miter lim="800000"/>
            <a:headEnd/>
            <a:tailEnd/>
          </a:ln>
          <a:effectLst/>
        </p:spPr>
        <p:txBody>
          <a:bodyPr vert="horz" wrap="square" lIns="96630" tIns="48316" rIns="96630" bIns="483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30" tIns="48316" rIns="96630" bIns="48316" numCol="1" anchor="b" anchorCtr="0" compatLnSpc="1">
            <a:prstTxWarp prst="textNoShape">
              <a:avLst/>
            </a:prstTxWarp>
          </a:bodyPr>
          <a:lstStyle>
            <a:lvl1pPr defTabSz="966501" eaLnBrk="1" hangingPunct="1">
              <a:defRPr sz="1200"/>
            </a:lvl1pPr>
          </a:lstStyle>
          <a:p>
            <a:endParaRPr lang="en-US"/>
          </a:p>
        </p:txBody>
      </p:sp>
      <p:sp>
        <p:nvSpPr>
          <p:cNvPr id="22535"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30" tIns="48316" rIns="96630" bIns="48316" numCol="1" anchor="b" anchorCtr="0" compatLnSpc="1">
            <a:prstTxWarp prst="textNoShape">
              <a:avLst/>
            </a:prstTxWarp>
          </a:bodyPr>
          <a:lstStyle>
            <a:lvl1pPr algn="r" defTabSz="966501" eaLnBrk="1" hangingPunct="1">
              <a:defRPr sz="1200"/>
            </a:lvl1pPr>
          </a:lstStyle>
          <a:p>
            <a:fld id="{81B045BE-9E90-47FE-9372-03BC653F0BBF}" type="slidenum">
              <a:rPr lang="en-US"/>
              <a:pPr/>
              <a:t>‹#›</a:t>
            </a:fld>
            <a:endParaRPr lang="en-US"/>
          </a:p>
        </p:txBody>
      </p:sp>
    </p:spTree>
    <p:extLst>
      <p:ext uri="{BB962C8B-B14F-4D97-AF65-F5344CB8AC3E}">
        <p14:creationId xmlns:p14="http://schemas.microsoft.com/office/powerpoint/2010/main" val="1579297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4F9A-1C50-4282-A0E8-4E2D8EA16875}"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4E4C3B-DA01-41FD-9F8F-A18466A56EB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045BE-9E90-47FE-9372-03BC653F0BB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44CD82D-736F-454B-BAF5-D43927F93B4F}"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9D72-C7D4-44F8-9DA3-FD707AFE96F4}" type="slidenum">
              <a:rPr lang="en-US"/>
              <a:pPr/>
              <a:t>13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10 weeks x 5days/week = 150 theoretical teaching blocks</a:t>
            </a:r>
          </a:p>
          <a:p>
            <a:r>
              <a:rPr lang="en-US"/>
              <a:t>Minus:  First and last days:  -6 blocks</a:t>
            </a:r>
          </a:p>
          <a:p>
            <a:r>
              <a:rPr lang="en-US"/>
              <a:t>Federal holiday:  -3 blocks</a:t>
            </a:r>
          </a:p>
          <a:p>
            <a:r>
              <a:rPr lang="en-US"/>
              <a:t>Study day:  -3 blocks</a:t>
            </a:r>
          </a:p>
          <a:p>
            <a:r>
              <a:rPr lang="en-US"/>
              <a:t>Results in 138 available blocks</a:t>
            </a:r>
          </a:p>
          <a:p>
            <a:endParaRPr lang="en-US"/>
          </a:p>
          <a:p>
            <a:pPr lvl="1">
              <a:spcBef>
                <a:spcPct val="0"/>
              </a:spcBef>
              <a:buFontTx/>
              <a:buChar char="•"/>
            </a:pPr>
            <a:r>
              <a:rPr lang="en-US" b="1">
                <a:solidFill>
                  <a:srgbClr val="006600"/>
                </a:solidFill>
              </a:rPr>
              <a:t>PMT 401 developed Acquisition Simulation – 3 blocks; 8 hours</a:t>
            </a:r>
            <a:r>
              <a:rPr lang="en-US" b="1">
                <a:solidFill>
                  <a:srgbClr val="003366"/>
                </a:solidFill>
              </a:rPr>
              <a:t>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PMT-401 employs a four-stage learning process which requires one to two hours of individual preparation  outside of class</a:t>
            </a:r>
            <a:r>
              <a:rPr lang="en-US" baseline="0" dirty="0" smtClean="0"/>
              <a:t> per case study.  End of course feedback consistently verifies that students spend an hour or more analyzing each case study in preparation for class.</a:t>
            </a:r>
          </a:p>
          <a:p>
            <a:r>
              <a:rPr lang="en-US" baseline="0" dirty="0" smtClean="0"/>
              <a:t>As part of encouraging students to develop “reflective practitioner” habits, we provide opportunities for students to reflect on how that case study situation applies to their program.</a:t>
            </a:r>
            <a:endParaRPr lang="en-US" dirty="0"/>
          </a:p>
        </p:txBody>
      </p:sp>
      <p:sp>
        <p:nvSpPr>
          <p:cNvPr id="4" name="Slide Number Placeholder 3"/>
          <p:cNvSpPr>
            <a:spLocks noGrp="1"/>
          </p:cNvSpPr>
          <p:nvPr>
            <p:ph type="sldNum" sz="quarter" idx="10"/>
          </p:nvPr>
        </p:nvSpPr>
        <p:spPr/>
        <p:txBody>
          <a:bodyPr/>
          <a:lstStyle/>
          <a:p>
            <a:fld id="{81B045BE-9E90-47FE-9372-03BC653F0BB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9D72-C7D4-44F8-9DA3-FD707AFE96F4}" type="slidenum">
              <a:rPr lang="en-US"/>
              <a:pPr/>
              <a:t>15</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smtClean="0"/>
              <a:t>Plus the student developed case studies as a capstone exercise to apply their enhanced skills to an</a:t>
            </a:r>
            <a:r>
              <a:rPr lang="en-US" baseline="0" dirty="0" smtClean="0"/>
              <a:t> acquisition dilemma of their choosing</a:t>
            </a:r>
          </a:p>
          <a:p>
            <a:r>
              <a:rPr lang="en-US" dirty="0" smtClean="0"/>
              <a:t>10 </a:t>
            </a:r>
            <a:r>
              <a:rPr lang="en-US" dirty="0"/>
              <a:t>weeks x 5days/week = 150 theoretical teaching blocks</a:t>
            </a:r>
          </a:p>
          <a:p>
            <a:r>
              <a:rPr lang="en-US" dirty="0"/>
              <a:t>Minus:  First and last days:  -6 blocks</a:t>
            </a:r>
          </a:p>
          <a:p>
            <a:r>
              <a:rPr lang="en-US" dirty="0"/>
              <a:t>Federal holiday:  -3 blocks</a:t>
            </a:r>
          </a:p>
          <a:p>
            <a:r>
              <a:rPr lang="en-US" dirty="0"/>
              <a:t>Study day:  -3 blocks</a:t>
            </a:r>
          </a:p>
          <a:p>
            <a:r>
              <a:rPr lang="en-US" dirty="0"/>
              <a:t>Results in 138 available blocks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73C75-D15B-4936-86F3-FB1C9DF97723}" type="slidenum">
              <a:rPr lang="en-US"/>
              <a:pPr/>
              <a:t>16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Plus</a:t>
            </a:r>
          </a:p>
          <a:p>
            <a:r>
              <a:rPr lang="en-US"/>
              <a:t>Team Critical Thinking and Action Learning</a:t>
            </a:r>
          </a:p>
          <a:p>
            <a:r>
              <a:rPr lang="en-US"/>
              <a:t>     Developing cases on “real-time” student issues – 20 hours</a:t>
            </a:r>
          </a:p>
          <a:p>
            <a:r>
              <a:rPr lang="en-US"/>
              <a:t>     Practice leading team critical thinking discussions – 10 hours</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6D5C5-D229-4810-9EAD-BD74F23C23B9}" type="slidenum">
              <a:rPr lang="en-US"/>
              <a:pPr/>
              <a:t>17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a:t>The PMC experience is more than just case studies.  </a:t>
            </a:r>
            <a:r>
              <a:rPr lang="en-US" dirty="0" smtClean="0"/>
              <a:t>Exercises, seminars </a:t>
            </a:r>
            <a:r>
              <a:rPr lang="en-US" dirty="0"/>
              <a:t>and workshops broaden perspectives and provide opportunities to apply the course learning.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927100"/>
            <a:ext cx="8991600" cy="4495800"/>
            <a:chOff x="0" y="584"/>
            <a:chExt cx="5664" cy="2832"/>
          </a:xfrm>
        </p:grpSpPr>
        <p:sp>
          <p:nvSpPr>
            <p:cNvPr id="5123"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5125"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6"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5129" name="Rectangle 9"/>
          <p:cNvSpPr>
            <a:spLocks noGrp="1" noChangeArrowheads="1"/>
          </p:cNvSpPr>
          <p:nvPr>
            <p:ph type="dt" sz="half" idx="2"/>
          </p:nvPr>
        </p:nvSpPr>
        <p:spPr>
          <a:xfrm>
            <a:off x="457200" y="6248400"/>
            <a:ext cx="2133600" cy="471488"/>
          </a:xfrm>
        </p:spPr>
        <p:txBody>
          <a:bodyPr/>
          <a:lstStyle>
            <a:lvl1pPr>
              <a:defRPr/>
            </a:lvl1pPr>
          </a:lstStyle>
          <a:p>
            <a:endParaRPr lang="en-US"/>
          </a:p>
        </p:txBody>
      </p:sp>
      <p:sp>
        <p:nvSpPr>
          <p:cNvPr id="5130" name="Rectangle 10"/>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5131" name="Rectangle 11"/>
          <p:cNvSpPr>
            <a:spLocks noGrp="1" noChangeArrowheads="1"/>
          </p:cNvSpPr>
          <p:nvPr>
            <p:ph type="sldNum" sz="quarter" idx="4"/>
          </p:nvPr>
        </p:nvSpPr>
        <p:spPr>
          <a:xfrm>
            <a:off x="6553200" y="6248400"/>
            <a:ext cx="2133600" cy="471488"/>
          </a:xfrm>
        </p:spPr>
        <p:txBody>
          <a:bodyPr/>
          <a:lstStyle>
            <a:lvl1pPr>
              <a:defRPr/>
            </a:lvl1pPr>
          </a:lstStyle>
          <a:p>
            <a:fld id="{D7CD976D-0873-4DE3-BA80-569B9B4A37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C91403-ACFF-4E06-8952-3B293AB499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757F6-DCD5-4BDC-82AC-5E5F7C4A278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50800"/>
            <a:ext cx="5486400"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747586-D01B-4E38-9B5E-4F13EED491D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145214-BDAA-4456-A752-3A6E04513B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2AB9A2-0FD1-4A19-B1F9-641AE0F295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B5E13F-FD52-4872-B380-FB5E70581C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8CC1C5-0A3B-44F5-9327-8F2BCF24D4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BED517-F820-4480-8DD5-B88204BEC7B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95DA7A-920D-4025-B364-51196ACE40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CD246B-54A5-40C9-8F73-4EDFE9E934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en-US"/>
            </a:p>
          </p:txBody>
        </p:sp>
      </p:grpSp>
      <p:sp>
        <p:nvSpPr>
          <p:cNvPr id="4102"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DFE82E91-082C-4B88-8939-F36F705F8B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image" Target="../media/image4.jpeg"/><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4"/>
          </p:nvPr>
        </p:nvSpPr>
        <p:spPr/>
        <p:txBody>
          <a:bodyPr/>
          <a:lstStyle/>
          <a:p>
            <a:fld id="{04172CB8-C3FD-4E9E-9592-EF5DB4ECE011}" type="slidenum">
              <a:rPr lang="en-US"/>
              <a:pPr/>
              <a:t>1</a:t>
            </a:fld>
            <a:endParaRPr lang="en-US"/>
          </a:p>
        </p:txBody>
      </p:sp>
      <p:sp>
        <p:nvSpPr>
          <p:cNvPr id="2050" name="Rectangle 2"/>
          <p:cNvSpPr>
            <a:spLocks noGrp="1" noChangeArrowheads="1"/>
          </p:cNvSpPr>
          <p:nvPr>
            <p:ph type="ctrTitle"/>
          </p:nvPr>
        </p:nvSpPr>
        <p:spPr/>
        <p:txBody>
          <a:bodyPr/>
          <a:lstStyle/>
          <a:p>
            <a:pPr algn="ctr"/>
            <a:r>
              <a:rPr lang="en-US" sz="4200"/>
              <a:t>The Program Manager’s Course</a:t>
            </a:r>
            <a:br>
              <a:rPr lang="en-US" sz="4200"/>
            </a:br>
            <a:r>
              <a:rPr lang="en-US" sz="4200"/>
              <a:t>PMT-401</a:t>
            </a:r>
          </a:p>
        </p:txBody>
      </p:sp>
      <p:pic>
        <p:nvPicPr>
          <p:cNvPr id="2052" name="Picture 4" descr="refined logo"/>
          <p:cNvPicPr>
            <a:picLocks noChangeAspect="1" noChangeArrowheads="1"/>
          </p:cNvPicPr>
          <p:nvPr/>
        </p:nvPicPr>
        <p:blipFill>
          <a:blip r:embed="rId3" cstate="print"/>
          <a:srcRect/>
          <a:stretch>
            <a:fillRect/>
          </a:stretch>
        </p:blipFill>
        <p:spPr bwMode="auto">
          <a:xfrm>
            <a:off x="0" y="0"/>
            <a:ext cx="2514600" cy="1392238"/>
          </a:xfrm>
          <a:prstGeom prst="rect">
            <a:avLst/>
          </a:prstGeom>
          <a:noFill/>
        </p:spPr>
      </p:pic>
      <p:pic>
        <p:nvPicPr>
          <p:cNvPr id="2053" name="Picture 5" descr="401 logo"/>
          <p:cNvPicPr>
            <a:picLocks noChangeAspect="1" noChangeArrowheads="1"/>
          </p:cNvPicPr>
          <p:nvPr/>
        </p:nvPicPr>
        <p:blipFill>
          <a:blip r:embed="rId4" cstate="print"/>
          <a:srcRect/>
          <a:stretch>
            <a:fillRect/>
          </a:stretch>
        </p:blipFill>
        <p:spPr bwMode="auto">
          <a:xfrm>
            <a:off x="6934200" y="28575"/>
            <a:ext cx="2195513" cy="1352550"/>
          </a:xfrm>
          <a:prstGeom prst="rect">
            <a:avLst/>
          </a:prstGeom>
          <a:noFill/>
        </p:spPr>
      </p:pic>
      <p:sp>
        <p:nvSpPr>
          <p:cNvPr id="2055" name="Text Box 7"/>
          <p:cNvSpPr txBox="1">
            <a:spLocks noChangeArrowheads="1"/>
          </p:cNvSpPr>
          <p:nvPr/>
        </p:nvSpPr>
        <p:spPr bwMode="auto">
          <a:xfrm>
            <a:off x="4403725" y="5903913"/>
            <a:ext cx="184150" cy="366712"/>
          </a:xfrm>
          <a:prstGeom prst="rect">
            <a:avLst/>
          </a:prstGeom>
          <a:noFill/>
          <a:ln w="9525">
            <a:noFill/>
            <a:miter lim="800000"/>
            <a:headEnd/>
            <a:tailEnd/>
          </a:ln>
          <a:effectLst/>
        </p:spPr>
        <p:txBody>
          <a:bodyPr wrap="none">
            <a:spAutoFit/>
          </a:bodyPr>
          <a:lstStyle/>
          <a:p>
            <a:endParaRPr lang="en-US"/>
          </a:p>
        </p:txBody>
      </p:sp>
      <p:sp>
        <p:nvSpPr>
          <p:cNvPr id="9" name="Horizontal Scroll 8"/>
          <p:cNvSpPr/>
          <p:nvPr/>
        </p:nvSpPr>
        <p:spPr bwMode="auto">
          <a:xfrm>
            <a:off x="1600200" y="5562600"/>
            <a:ext cx="6019800" cy="1066800"/>
          </a:xfrm>
          <a:prstGeom prst="horizontalScroll">
            <a:avLst/>
          </a:prstGeom>
          <a:solidFill>
            <a:schemeClr val="accent1"/>
          </a:solid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dirty="0" smtClean="0"/>
              <a:t>Improving acquisition outcomes . . .</a:t>
            </a:r>
          </a:p>
          <a:p>
            <a:r>
              <a:rPr lang="en-US" sz="2000" b="1" dirty="0" smtClean="0"/>
              <a:t>			one graduate at a time </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5486400" cy="863600"/>
          </a:xfrm>
        </p:spPr>
        <p:txBody>
          <a:bodyPr/>
          <a:lstStyle/>
          <a:p>
            <a:pPr eaLnBrk="1" hangingPunct="1"/>
            <a:r>
              <a:rPr lang="en-US" dirty="0" smtClean="0"/>
              <a:t>What’s in PMT-401?</a:t>
            </a:r>
          </a:p>
        </p:txBody>
      </p:sp>
      <p:sp>
        <p:nvSpPr>
          <p:cNvPr id="24579" name="Rectangle 3"/>
          <p:cNvSpPr>
            <a:spLocks noGrp="1" noChangeArrowheads="1"/>
          </p:cNvSpPr>
          <p:nvPr>
            <p:ph type="body" idx="1"/>
          </p:nvPr>
        </p:nvSpPr>
        <p:spPr bwMode="auto">
          <a:xfrm>
            <a:off x="533400" y="1447800"/>
            <a:ext cx="8610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600" b="1" dirty="0" smtClean="0">
                <a:solidFill>
                  <a:srgbClr val="000066"/>
                </a:solidFill>
                <a:latin typeface="Arial" pitchFamily="34" charset="0"/>
              </a:rPr>
              <a:t>Almost 100 case studies in the course</a:t>
            </a:r>
          </a:p>
          <a:p>
            <a:pPr eaLnBrk="1" hangingPunct="1">
              <a:lnSpc>
                <a:spcPct val="90000"/>
              </a:lnSpc>
            </a:pPr>
            <a:r>
              <a:rPr lang="en-US" sz="2600" b="1" dirty="0" smtClean="0">
                <a:solidFill>
                  <a:srgbClr val="000066"/>
                </a:solidFill>
                <a:latin typeface="Arial" pitchFamily="34" charset="0"/>
              </a:rPr>
              <a:t>Distinguished Guest Practitioners</a:t>
            </a:r>
          </a:p>
          <a:p>
            <a:pPr eaLnBrk="1" hangingPunct="1">
              <a:lnSpc>
                <a:spcPct val="90000"/>
              </a:lnSpc>
            </a:pPr>
            <a:r>
              <a:rPr lang="en-US" sz="2600" b="1" dirty="0" smtClean="0">
                <a:solidFill>
                  <a:srgbClr val="000066"/>
                </a:solidFill>
                <a:latin typeface="Arial" pitchFamily="34" charset="0"/>
              </a:rPr>
              <a:t>Media Training</a:t>
            </a:r>
          </a:p>
          <a:p>
            <a:pPr eaLnBrk="1" hangingPunct="1">
              <a:lnSpc>
                <a:spcPct val="90000"/>
              </a:lnSpc>
            </a:pPr>
            <a:r>
              <a:rPr lang="en-US" sz="2600" b="1" dirty="0" smtClean="0">
                <a:solidFill>
                  <a:srgbClr val="000066"/>
                </a:solidFill>
                <a:latin typeface="Arial" pitchFamily="34" charset="0"/>
              </a:rPr>
              <a:t>Capitol Hill Workshop</a:t>
            </a:r>
          </a:p>
          <a:p>
            <a:pPr eaLnBrk="1" hangingPunct="1">
              <a:lnSpc>
                <a:spcPct val="90000"/>
              </a:lnSpc>
            </a:pPr>
            <a:r>
              <a:rPr lang="en-US" sz="2600" b="1" dirty="0" smtClean="0">
                <a:solidFill>
                  <a:srgbClr val="000066"/>
                </a:solidFill>
                <a:latin typeface="Arial" pitchFamily="34" charset="0"/>
              </a:rPr>
              <a:t>Leadership Simulation (Looking Glass)</a:t>
            </a:r>
          </a:p>
          <a:p>
            <a:pPr eaLnBrk="1" hangingPunct="1">
              <a:lnSpc>
                <a:spcPct val="90000"/>
              </a:lnSpc>
            </a:pPr>
            <a:r>
              <a:rPr lang="en-US" sz="2600" b="1" dirty="0" smtClean="0">
                <a:solidFill>
                  <a:srgbClr val="000066"/>
                </a:solidFill>
                <a:latin typeface="Arial" pitchFamily="34" charset="0"/>
              </a:rPr>
              <a:t>Mentoring</a:t>
            </a:r>
          </a:p>
          <a:p>
            <a:pPr eaLnBrk="1" hangingPunct="1">
              <a:lnSpc>
                <a:spcPct val="90000"/>
              </a:lnSpc>
            </a:pPr>
            <a:r>
              <a:rPr lang="en-US" sz="2600" b="1" dirty="0" smtClean="0">
                <a:solidFill>
                  <a:srgbClr val="000066"/>
                </a:solidFill>
                <a:latin typeface="Arial" pitchFamily="34" charset="0"/>
              </a:rPr>
              <a:t>Personal Growth Plan (360, MBTI, Headlines)</a:t>
            </a:r>
          </a:p>
          <a:p>
            <a:pPr eaLnBrk="1" hangingPunct="1">
              <a:lnSpc>
                <a:spcPct val="90000"/>
              </a:lnSpc>
            </a:pPr>
            <a:r>
              <a:rPr lang="en-US" sz="2600" b="1" dirty="0" smtClean="0">
                <a:solidFill>
                  <a:srgbClr val="000066"/>
                </a:solidFill>
                <a:latin typeface="Arial" pitchFamily="34" charset="0"/>
              </a:rPr>
              <a:t>Networking with senior acquisition professionals</a:t>
            </a:r>
          </a:p>
          <a:p>
            <a:pPr eaLnBrk="1" hangingPunct="1">
              <a:lnSpc>
                <a:spcPct val="90000"/>
              </a:lnSpc>
            </a:pPr>
            <a:r>
              <a:rPr lang="en-US" sz="2600" b="1" dirty="0" smtClean="0">
                <a:solidFill>
                  <a:srgbClr val="000066"/>
                </a:solidFill>
                <a:latin typeface="Arial" pitchFamily="34" charset="0"/>
              </a:rPr>
              <a:t>Electives &amp; Seminars</a:t>
            </a:r>
          </a:p>
          <a:p>
            <a:pPr eaLnBrk="1" hangingPunct="1">
              <a:lnSpc>
                <a:spcPct val="90000"/>
              </a:lnSpc>
            </a:pPr>
            <a:r>
              <a:rPr lang="en-US" sz="2600" b="1" dirty="0" smtClean="0">
                <a:solidFill>
                  <a:srgbClr val="000066"/>
                </a:solidFill>
                <a:latin typeface="Arial" pitchFamily="34" charset="0"/>
              </a:rPr>
              <a:t>Capstone Exercises (incl. Student Cases)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1066800" y="1447800"/>
            <a:ext cx="7086600" cy="4724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800" b="1" dirty="0" smtClean="0">
                <a:solidFill>
                  <a:srgbClr val="000066"/>
                </a:solidFill>
                <a:latin typeface="Arial" pitchFamily="34" charset="0"/>
              </a:rPr>
              <a:t>Broadened Perspectives</a:t>
            </a:r>
          </a:p>
          <a:p>
            <a:pPr eaLnBrk="1" hangingPunct="1">
              <a:lnSpc>
                <a:spcPct val="80000"/>
              </a:lnSpc>
            </a:pPr>
            <a:r>
              <a:rPr lang="en-US" sz="1800" b="1" dirty="0" smtClean="0">
                <a:solidFill>
                  <a:srgbClr val="000066"/>
                </a:solidFill>
                <a:latin typeface="Arial" pitchFamily="34" charset="0"/>
              </a:rPr>
              <a:t>Industry Perspective</a:t>
            </a:r>
          </a:p>
          <a:p>
            <a:pPr eaLnBrk="1" hangingPunct="1">
              <a:lnSpc>
                <a:spcPct val="80000"/>
              </a:lnSpc>
            </a:pPr>
            <a:r>
              <a:rPr lang="en-US" sz="1800" b="1" dirty="0" smtClean="0">
                <a:solidFill>
                  <a:srgbClr val="000066"/>
                </a:solidFill>
                <a:latin typeface="Arial" pitchFamily="34" charset="0"/>
              </a:rPr>
              <a:t>Stakeholders</a:t>
            </a:r>
          </a:p>
          <a:p>
            <a:pPr eaLnBrk="1" hangingPunct="1">
              <a:lnSpc>
                <a:spcPct val="80000"/>
              </a:lnSpc>
            </a:pPr>
            <a:r>
              <a:rPr lang="en-US" sz="1800" b="1" dirty="0" smtClean="0">
                <a:solidFill>
                  <a:srgbClr val="000066"/>
                </a:solidFill>
                <a:latin typeface="Arial" pitchFamily="34" charset="0"/>
              </a:rPr>
              <a:t>Joint &amp; International</a:t>
            </a:r>
          </a:p>
          <a:p>
            <a:pPr eaLnBrk="1" hangingPunct="1">
              <a:lnSpc>
                <a:spcPct val="80000"/>
              </a:lnSpc>
            </a:pPr>
            <a:r>
              <a:rPr lang="en-US" sz="1800" b="1" dirty="0" smtClean="0">
                <a:solidFill>
                  <a:srgbClr val="000066"/>
                </a:solidFill>
                <a:latin typeface="Arial" pitchFamily="34" charset="0"/>
              </a:rPr>
              <a:t>Finance/POM/ Budget</a:t>
            </a:r>
          </a:p>
          <a:p>
            <a:pPr eaLnBrk="1" hangingPunct="1">
              <a:lnSpc>
                <a:spcPct val="80000"/>
              </a:lnSpc>
            </a:pPr>
            <a:r>
              <a:rPr lang="en-US" sz="1800" b="1" dirty="0" smtClean="0">
                <a:solidFill>
                  <a:srgbClr val="000066"/>
                </a:solidFill>
                <a:latin typeface="Arial" pitchFamily="34" charset="0"/>
              </a:rPr>
              <a:t>Contracting/ Negotiating</a:t>
            </a:r>
          </a:p>
          <a:p>
            <a:pPr eaLnBrk="1" hangingPunct="1">
              <a:lnSpc>
                <a:spcPct val="80000"/>
              </a:lnSpc>
            </a:pPr>
            <a:r>
              <a:rPr lang="en-US" sz="1800" b="1" dirty="0" smtClean="0">
                <a:solidFill>
                  <a:srgbClr val="000066"/>
                </a:solidFill>
                <a:latin typeface="Arial" pitchFamily="34" charset="0"/>
              </a:rPr>
              <a:t>Technology/ Systems Engineering</a:t>
            </a:r>
          </a:p>
          <a:p>
            <a:pPr eaLnBrk="1" hangingPunct="1">
              <a:lnSpc>
                <a:spcPct val="80000"/>
              </a:lnSpc>
            </a:pPr>
            <a:r>
              <a:rPr lang="en-US" sz="1800" b="1" dirty="0" smtClean="0">
                <a:solidFill>
                  <a:srgbClr val="000066"/>
                </a:solidFill>
                <a:latin typeface="Arial" pitchFamily="34" charset="0"/>
              </a:rPr>
              <a:t>Manufacturing &amp; Logistics</a:t>
            </a:r>
          </a:p>
          <a:p>
            <a:pPr eaLnBrk="1" hangingPunct="1">
              <a:lnSpc>
                <a:spcPct val="80000"/>
              </a:lnSpc>
            </a:pPr>
            <a:r>
              <a:rPr lang="en-US" sz="1800" b="1" dirty="0" smtClean="0">
                <a:solidFill>
                  <a:srgbClr val="000066"/>
                </a:solidFill>
                <a:latin typeface="Arial" pitchFamily="34" charset="0"/>
              </a:rPr>
              <a:t>Information Technology</a:t>
            </a:r>
          </a:p>
          <a:p>
            <a:pPr eaLnBrk="1" hangingPunct="1">
              <a:lnSpc>
                <a:spcPct val="80000"/>
              </a:lnSpc>
            </a:pPr>
            <a:r>
              <a:rPr lang="en-US" sz="1800" b="1" dirty="0" smtClean="0">
                <a:solidFill>
                  <a:srgbClr val="000066"/>
                </a:solidFill>
                <a:latin typeface="Arial" pitchFamily="34" charset="0"/>
              </a:rPr>
              <a:t>Test &amp; Evaluation</a:t>
            </a:r>
          </a:p>
          <a:p>
            <a:pPr eaLnBrk="1" hangingPunct="1">
              <a:lnSpc>
                <a:spcPct val="80000"/>
              </a:lnSpc>
            </a:pPr>
            <a:r>
              <a:rPr lang="en-US" sz="1800" b="1" dirty="0" smtClean="0">
                <a:solidFill>
                  <a:srgbClr val="000066"/>
                </a:solidFill>
                <a:latin typeface="Arial" pitchFamily="34" charset="0"/>
              </a:rPr>
              <a:t>Critical Thinking/Decision Making</a:t>
            </a:r>
          </a:p>
          <a:p>
            <a:pPr eaLnBrk="1" hangingPunct="1">
              <a:lnSpc>
                <a:spcPct val="80000"/>
              </a:lnSpc>
            </a:pPr>
            <a:r>
              <a:rPr lang="en-US" sz="1800" b="1" dirty="0" smtClean="0">
                <a:solidFill>
                  <a:srgbClr val="000066"/>
                </a:solidFill>
                <a:latin typeface="Arial" pitchFamily="34" charset="0"/>
              </a:rPr>
              <a:t>Leading Through Change</a:t>
            </a:r>
          </a:p>
          <a:p>
            <a:pPr eaLnBrk="1" hangingPunct="1">
              <a:lnSpc>
                <a:spcPct val="80000"/>
              </a:lnSpc>
            </a:pPr>
            <a:r>
              <a:rPr lang="en-US" sz="1800" b="1" dirty="0" smtClean="0">
                <a:solidFill>
                  <a:srgbClr val="000066"/>
                </a:solidFill>
                <a:latin typeface="Arial" pitchFamily="34" charset="0"/>
              </a:rPr>
              <a:t>Communications</a:t>
            </a:r>
          </a:p>
          <a:p>
            <a:pPr eaLnBrk="1" hangingPunct="1">
              <a:lnSpc>
                <a:spcPct val="80000"/>
              </a:lnSpc>
            </a:pPr>
            <a:r>
              <a:rPr lang="en-US" sz="1800" b="1" dirty="0" smtClean="0">
                <a:solidFill>
                  <a:srgbClr val="000066"/>
                </a:solidFill>
                <a:latin typeface="Arial" pitchFamily="34" charset="0"/>
              </a:rPr>
              <a:t>Building Relationships/ Coalitions</a:t>
            </a:r>
          </a:p>
          <a:p>
            <a:pPr eaLnBrk="1" hangingPunct="1">
              <a:lnSpc>
                <a:spcPct val="80000"/>
              </a:lnSpc>
            </a:pPr>
            <a:r>
              <a:rPr lang="en-US" sz="1800" b="1" dirty="0" smtClean="0">
                <a:solidFill>
                  <a:srgbClr val="000066"/>
                </a:solidFill>
                <a:latin typeface="Arial" pitchFamily="34" charset="0"/>
              </a:rPr>
              <a:t>Ethics</a:t>
            </a:r>
          </a:p>
          <a:p>
            <a:pPr eaLnBrk="1" hangingPunct="1">
              <a:lnSpc>
                <a:spcPct val="80000"/>
              </a:lnSpc>
            </a:pPr>
            <a:r>
              <a:rPr lang="en-US" sz="1800" b="1" dirty="0" smtClean="0">
                <a:solidFill>
                  <a:srgbClr val="000066"/>
                </a:solidFill>
                <a:latin typeface="Arial" pitchFamily="34" charset="0"/>
              </a:rPr>
              <a:t>General Program Management</a:t>
            </a:r>
          </a:p>
          <a:p>
            <a:pPr eaLnBrk="1" hangingPunct="1">
              <a:lnSpc>
                <a:spcPct val="80000"/>
              </a:lnSpc>
            </a:pPr>
            <a:r>
              <a:rPr lang="en-US" sz="1800" b="1" dirty="0" smtClean="0">
                <a:solidFill>
                  <a:srgbClr val="000066"/>
                </a:solidFill>
                <a:latin typeface="Arial" pitchFamily="34" charset="0"/>
              </a:rPr>
              <a:t>Personal Leadership</a:t>
            </a:r>
          </a:p>
        </p:txBody>
      </p:sp>
      <p:sp>
        <p:nvSpPr>
          <p:cNvPr id="26627" name="Rectangle 5"/>
          <p:cNvSpPr>
            <a:spLocks noGrp="1" noChangeArrowheads="1"/>
          </p:cNvSpPr>
          <p:nvPr>
            <p:ph type="title"/>
          </p:nvPr>
        </p:nvSpPr>
        <p:spPr>
          <a:xfrm>
            <a:off x="152400" y="381000"/>
            <a:ext cx="7696200" cy="657225"/>
          </a:xfrm>
        </p:spPr>
        <p:txBody>
          <a:bodyPr/>
          <a:lstStyle/>
          <a:p>
            <a:pPr eaLnBrk="1" hangingPunct="1"/>
            <a:r>
              <a:rPr lang="en-US" dirty="0" smtClean="0"/>
              <a:t>Themes Integrated </a:t>
            </a:r>
            <a:r>
              <a:rPr lang="en-US" smtClean="0"/>
              <a:t>in </a:t>
            </a:r>
            <a:r>
              <a:rPr lang="en-US" smtClean="0"/>
              <a:t>PMT-401</a:t>
            </a:r>
            <a:endParaRPr lang="en-US" dirty="0" smtClean="0"/>
          </a:p>
        </p:txBody>
      </p:sp>
      <p:sp>
        <p:nvSpPr>
          <p:cNvPr id="4" name="Right Brace 3"/>
          <p:cNvSpPr/>
          <p:nvPr/>
        </p:nvSpPr>
        <p:spPr bwMode="auto">
          <a:xfrm>
            <a:off x="5943600" y="1600200"/>
            <a:ext cx="533400" cy="9906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553200" y="1828800"/>
            <a:ext cx="1676400" cy="646331"/>
          </a:xfrm>
          <a:prstGeom prst="rect">
            <a:avLst/>
          </a:prstGeom>
          <a:noFill/>
        </p:spPr>
        <p:txBody>
          <a:bodyPr wrap="square" rtlCol="0">
            <a:spAutoFit/>
          </a:bodyPr>
          <a:lstStyle/>
          <a:p>
            <a:r>
              <a:rPr lang="en-US" dirty="0" smtClean="0"/>
              <a:t>Acquisition Environment</a:t>
            </a:r>
            <a:endParaRPr lang="en-US" dirty="0"/>
          </a:p>
        </p:txBody>
      </p:sp>
      <p:sp>
        <p:nvSpPr>
          <p:cNvPr id="6" name="Right Brace 5"/>
          <p:cNvSpPr/>
          <p:nvPr/>
        </p:nvSpPr>
        <p:spPr bwMode="auto">
          <a:xfrm>
            <a:off x="5943600" y="2667000"/>
            <a:ext cx="533400" cy="14478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553200" y="3124200"/>
            <a:ext cx="1676400" cy="923330"/>
          </a:xfrm>
          <a:prstGeom prst="rect">
            <a:avLst/>
          </a:prstGeom>
          <a:noFill/>
        </p:spPr>
        <p:txBody>
          <a:bodyPr wrap="square" rtlCol="0">
            <a:spAutoFit/>
          </a:bodyPr>
          <a:lstStyle/>
          <a:p>
            <a:r>
              <a:rPr lang="en-US" dirty="0" smtClean="0"/>
              <a:t>Acquisition Domain Knowledge</a:t>
            </a:r>
            <a:endParaRPr lang="en-US" dirty="0"/>
          </a:p>
        </p:txBody>
      </p:sp>
      <p:sp>
        <p:nvSpPr>
          <p:cNvPr id="8" name="Right Brace 7"/>
          <p:cNvSpPr/>
          <p:nvPr/>
        </p:nvSpPr>
        <p:spPr bwMode="auto">
          <a:xfrm>
            <a:off x="5943600" y="4191000"/>
            <a:ext cx="533400" cy="17526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629400" y="4648200"/>
            <a:ext cx="1676400" cy="923330"/>
          </a:xfrm>
          <a:prstGeom prst="rect">
            <a:avLst/>
          </a:prstGeom>
          <a:noFill/>
        </p:spPr>
        <p:txBody>
          <a:bodyPr wrap="square" rtlCol="0">
            <a:spAutoFit/>
          </a:bodyPr>
          <a:lstStyle/>
          <a:p>
            <a:r>
              <a:rPr lang="en-US" dirty="0" smtClean="0"/>
              <a:t>Acquisition Management &amp; Leadership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304800"/>
            <a:ext cx="8077200" cy="657225"/>
          </a:xfrm>
        </p:spPr>
        <p:txBody>
          <a:bodyPr/>
          <a:lstStyle/>
          <a:p>
            <a:pPr eaLnBrk="1" hangingPunct="1"/>
            <a:r>
              <a:rPr lang="en-US" dirty="0" smtClean="0"/>
              <a:t>Functions Integrated in </a:t>
            </a:r>
            <a:r>
              <a:rPr lang="en-US" dirty="0" smtClean="0"/>
              <a:t>PMT-401</a:t>
            </a:r>
            <a:endParaRPr lang="en-US" dirty="0" smtClean="0"/>
          </a:p>
        </p:txBody>
      </p:sp>
      <p:sp>
        <p:nvSpPr>
          <p:cNvPr id="25603" name="Rectangle 3"/>
          <p:cNvSpPr>
            <a:spLocks noGrp="1" noChangeArrowheads="1"/>
          </p:cNvSpPr>
          <p:nvPr>
            <p:ph type="body" sz="half" idx="1"/>
          </p:nvPr>
        </p:nvSpPr>
        <p:spPr bwMode="auto">
          <a:xfrm>
            <a:off x="685800" y="1524000"/>
            <a:ext cx="3733800" cy="45085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228600" indent="-228600" eaLnBrk="1" hangingPunct="1">
              <a:buSzPct val="150000"/>
            </a:pPr>
            <a:r>
              <a:rPr lang="en-US" sz="1400" b="1" dirty="0" smtClean="0">
                <a:solidFill>
                  <a:srgbClr val="000066"/>
                </a:solidFill>
                <a:latin typeface="Arial" pitchFamily="34" charset="0"/>
              </a:rPr>
              <a:t>Better Buying Power initiatives</a:t>
            </a:r>
          </a:p>
          <a:p>
            <a:pPr marL="228600" indent="-228600">
              <a:buSzPct val="150000"/>
            </a:pPr>
            <a:r>
              <a:rPr lang="en-US" sz="1400" b="1" dirty="0" smtClean="0">
                <a:solidFill>
                  <a:srgbClr val="000066"/>
                </a:solidFill>
                <a:latin typeface="Arial" pitchFamily="34" charset="0"/>
              </a:rPr>
              <a:t>Industry Perspective</a:t>
            </a:r>
          </a:p>
          <a:p>
            <a:pPr marL="228600" indent="-228600" eaLnBrk="1" hangingPunct="1">
              <a:buSzPct val="150000"/>
            </a:pPr>
            <a:r>
              <a:rPr lang="en-US" sz="1400" b="1" dirty="0" smtClean="0">
                <a:solidFill>
                  <a:srgbClr val="000066"/>
                </a:solidFill>
                <a:latin typeface="Arial" pitchFamily="34" charset="0"/>
              </a:rPr>
              <a:t>Engineering &amp; Systems Theory</a:t>
            </a:r>
          </a:p>
          <a:p>
            <a:pPr marL="228600" indent="-228600" eaLnBrk="1" hangingPunct="1">
              <a:buSzPct val="150000"/>
            </a:pPr>
            <a:r>
              <a:rPr lang="en-US" sz="1400" b="1" dirty="0" smtClean="0">
                <a:solidFill>
                  <a:srgbClr val="000066"/>
                </a:solidFill>
                <a:latin typeface="Arial" pitchFamily="34" charset="0"/>
              </a:rPr>
              <a:t>Financial Analysis</a:t>
            </a:r>
          </a:p>
          <a:p>
            <a:pPr marL="228600" indent="-228600" eaLnBrk="1" hangingPunct="1">
              <a:buSzPct val="150000"/>
            </a:pPr>
            <a:r>
              <a:rPr lang="en-US" sz="1400" b="1" dirty="0" smtClean="0">
                <a:solidFill>
                  <a:srgbClr val="000066"/>
                </a:solidFill>
                <a:latin typeface="Arial" pitchFamily="34" charset="0"/>
              </a:rPr>
              <a:t>Logistics</a:t>
            </a:r>
          </a:p>
          <a:p>
            <a:pPr marL="228600" indent="-228600" eaLnBrk="1" hangingPunct="1">
              <a:buSzPct val="150000"/>
            </a:pPr>
            <a:r>
              <a:rPr lang="en-US" sz="1400" b="1" dirty="0" smtClean="0">
                <a:solidFill>
                  <a:srgbClr val="000066"/>
                </a:solidFill>
                <a:latin typeface="Arial" pitchFamily="34" charset="0"/>
              </a:rPr>
              <a:t>Contracting/Control</a:t>
            </a:r>
          </a:p>
          <a:p>
            <a:pPr marL="228600" indent="-228600" eaLnBrk="1" hangingPunct="1">
              <a:buSzPct val="150000"/>
            </a:pPr>
            <a:r>
              <a:rPr lang="en-US" sz="1400" b="1" dirty="0" smtClean="0">
                <a:solidFill>
                  <a:srgbClr val="000066"/>
                </a:solidFill>
                <a:latin typeface="Arial" pitchFamily="34" charset="0"/>
              </a:rPr>
              <a:t>Accounting &amp; ROI</a:t>
            </a:r>
          </a:p>
          <a:p>
            <a:pPr marL="228600" indent="-228600" eaLnBrk="1" hangingPunct="1">
              <a:buSzPct val="150000"/>
            </a:pPr>
            <a:r>
              <a:rPr lang="en-US" sz="1400" b="1" dirty="0" smtClean="0">
                <a:solidFill>
                  <a:srgbClr val="000066"/>
                </a:solidFill>
                <a:latin typeface="Arial" pitchFamily="34" charset="0"/>
              </a:rPr>
              <a:t>Lean Manufacturing</a:t>
            </a:r>
          </a:p>
          <a:p>
            <a:pPr marL="228600" indent="-228600" eaLnBrk="1" hangingPunct="1">
              <a:buSzPct val="150000"/>
            </a:pPr>
            <a:r>
              <a:rPr lang="en-US" sz="1400" b="1" dirty="0" smtClean="0">
                <a:solidFill>
                  <a:srgbClr val="000066"/>
                </a:solidFill>
                <a:latin typeface="Arial" pitchFamily="34" charset="0"/>
              </a:rPr>
              <a:t>Public Relations</a:t>
            </a:r>
          </a:p>
          <a:p>
            <a:pPr marL="228600" indent="-228600" eaLnBrk="1" hangingPunct="1">
              <a:buSzPct val="150000"/>
            </a:pPr>
            <a:r>
              <a:rPr lang="en-US" sz="1400" b="1" dirty="0" smtClean="0">
                <a:solidFill>
                  <a:srgbClr val="000066"/>
                </a:solidFill>
                <a:latin typeface="Arial" pitchFamily="34" charset="0"/>
              </a:rPr>
              <a:t>Systems Engineering</a:t>
            </a:r>
          </a:p>
          <a:p>
            <a:pPr marL="228600" indent="-228600" eaLnBrk="1" hangingPunct="1">
              <a:buSzPct val="150000"/>
            </a:pPr>
            <a:r>
              <a:rPr lang="en-US" sz="1400" b="1" dirty="0" smtClean="0">
                <a:solidFill>
                  <a:srgbClr val="000066"/>
                </a:solidFill>
                <a:latin typeface="Arial" pitchFamily="34" charset="0"/>
              </a:rPr>
              <a:t>Program Management</a:t>
            </a:r>
          </a:p>
          <a:p>
            <a:pPr marL="228600" indent="-228600" eaLnBrk="1" hangingPunct="1">
              <a:buSzPct val="150000"/>
            </a:pPr>
            <a:r>
              <a:rPr lang="en-US" sz="1400" b="1" dirty="0" smtClean="0">
                <a:solidFill>
                  <a:srgbClr val="000066"/>
                </a:solidFill>
                <a:latin typeface="Arial" pitchFamily="34" charset="0"/>
              </a:rPr>
              <a:t>Concept Formulation</a:t>
            </a:r>
          </a:p>
          <a:p>
            <a:pPr marL="228600" indent="-228600" eaLnBrk="1" hangingPunct="1">
              <a:buSzPct val="150000"/>
            </a:pPr>
            <a:r>
              <a:rPr lang="en-US" sz="1400" b="1" dirty="0" smtClean="0">
                <a:solidFill>
                  <a:srgbClr val="000066"/>
                </a:solidFill>
                <a:latin typeface="Arial" pitchFamily="34" charset="0"/>
              </a:rPr>
              <a:t>Spiral Development</a:t>
            </a:r>
          </a:p>
          <a:p>
            <a:pPr marL="228600" indent="-228600" eaLnBrk="1" hangingPunct="1">
              <a:buSzPct val="150000"/>
            </a:pPr>
            <a:r>
              <a:rPr lang="en-US" sz="1400" b="1" dirty="0" smtClean="0">
                <a:solidFill>
                  <a:srgbClr val="000066"/>
                </a:solidFill>
                <a:latin typeface="Arial" pitchFamily="34" charset="0"/>
              </a:rPr>
              <a:t>Testing</a:t>
            </a:r>
          </a:p>
          <a:p>
            <a:pPr marL="228600" indent="-228600" eaLnBrk="1" hangingPunct="1">
              <a:buSzPct val="150000"/>
            </a:pPr>
            <a:r>
              <a:rPr lang="en-US" sz="1400" b="1" dirty="0" smtClean="0">
                <a:solidFill>
                  <a:srgbClr val="000066"/>
                </a:solidFill>
                <a:latin typeface="Arial" pitchFamily="34" charset="0"/>
              </a:rPr>
              <a:t>Technology Insertion</a:t>
            </a:r>
          </a:p>
          <a:p>
            <a:pPr marL="228600" indent="-228600" eaLnBrk="1" hangingPunct="1">
              <a:buSzPct val="150000"/>
            </a:pPr>
            <a:r>
              <a:rPr lang="en-US" sz="1400" b="1" dirty="0" smtClean="0">
                <a:solidFill>
                  <a:srgbClr val="000066"/>
                </a:solidFill>
                <a:latin typeface="Arial" pitchFamily="34" charset="0"/>
              </a:rPr>
              <a:t>Critical, Creative, Strategic Thinking</a:t>
            </a:r>
          </a:p>
          <a:p>
            <a:pPr marL="228600" indent="-228600" eaLnBrk="1" hangingPunct="1">
              <a:buSzPct val="150000"/>
            </a:pPr>
            <a:r>
              <a:rPr lang="en-US" sz="1400" b="1" dirty="0" smtClean="0">
                <a:solidFill>
                  <a:srgbClr val="000066"/>
                </a:solidFill>
                <a:latin typeface="Arial" pitchFamily="34" charset="0"/>
              </a:rPr>
              <a:t>Partnering</a:t>
            </a:r>
          </a:p>
          <a:p>
            <a:pPr marL="228600" indent="-228600" eaLnBrk="1" hangingPunct="1">
              <a:buSzPct val="150000"/>
            </a:pPr>
            <a:r>
              <a:rPr lang="en-US" sz="1400" b="1" dirty="0" smtClean="0">
                <a:solidFill>
                  <a:srgbClr val="000066"/>
                </a:solidFill>
                <a:latin typeface="Arial" pitchFamily="34" charset="0"/>
              </a:rPr>
              <a:t>Industry Capture Process</a:t>
            </a:r>
          </a:p>
        </p:txBody>
      </p:sp>
      <p:sp>
        <p:nvSpPr>
          <p:cNvPr id="25604" name="Rectangle 4"/>
          <p:cNvSpPr>
            <a:spLocks noGrp="1" noChangeArrowheads="1"/>
          </p:cNvSpPr>
          <p:nvPr>
            <p:ph type="body" sz="half" idx="2"/>
          </p:nvPr>
        </p:nvSpPr>
        <p:spPr bwMode="auto">
          <a:xfrm>
            <a:off x="4724400" y="1524000"/>
            <a:ext cx="3276600" cy="4648200"/>
          </a:xfrm>
          <a:solidFill>
            <a:srgbClr val="FFFFFF"/>
          </a:solidFill>
          <a:ln algn="ctr">
            <a:miter lim="800000"/>
            <a:headEnd/>
            <a:tailEnd/>
          </a:ln>
        </p:spPr>
        <p:txBody>
          <a:bodyPr vert="horz" wrap="square" lIns="91440" tIns="45720" rIns="91440" bIns="45720" numCol="1" anchor="t" anchorCtr="0" compatLnSpc="1">
            <a:prstTxWarp prst="textNoShape">
              <a:avLst/>
            </a:prstTxWarp>
          </a:bodyPr>
          <a:lstStyle/>
          <a:p>
            <a:pPr marL="228600" indent="-228600">
              <a:buSzPct val="150000"/>
            </a:pPr>
            <a:r>
              <a:rPr lang="en-US" sz="1400" b="1" dirty="0" smtClean="0">
                <a:solidFill>
                  <a:srgbClr val="000066"/>
                </a:solidFill>
                <a:latin typeface="Arial" pitchFamily="34" charset="0"/>
              </a:rPr>
              <a:t>Acquisition Initiatives</a:t>
            </a:r>
          </a:p>
          <a:p>
            <a:pPr marL="228600" indent="-228600" eaLnBrk="1" hangingPunct="1">
              <a:buSzPct val="150000"/>
            </a:pPr>
            <a:r>
              <a:rPr lang="en-US" sz="1400" b="1" dirty="0" smtClean="0">
                <a:solidFill>
                  <a:srgbClr val="000066"/>
                </a:solidFill>
                <a:latin typeface="Arial" pitchFamily="34" charset="0"/>
              </a:rPr>
              <a:t>Information Technology</a:t>
            </a:r>
          </a:p>
          <a:p>
            <a:pPr marL="228600" indent="-228600" eaLnBrk="1" hangingPunct="1">
              <a:buSzPct val="150000"/>
            </a:pPr>
            <a:r>
              <a:rPr lang="en-US" sz="1400" b="1" dirty="0" smtClean="0">
                <a:solidFill>
                  <a:srgbClr val="000066"/>
                </a:solidFill>
                <a:latin typeface="Arial" pitchFamily="34" charset="0"/>
              </a:rPr>
              <a:t>Negotiation</a:t>
            </a:r>
          </a:p>
          <a:p>
            <a:pPr marL="228600" indent="-228600" eaLnBrk="1" hangingPunct="1">
              <a:buSzPct val="150000"/>
            </a:pPr>
            <a:r>
              <a:rPr lang="en-US" sz="1400" b="1" dirty="0" smtClean="0">
                <a:solidFill>
                  <a:srgbClr val="000066"/>
                </a:solidFill>
                <a:latin typeface="Arial" pitchFamily="34" charset="0"/>
              </a:rPr>
              <a:t>Dispute Resolution</a:t>
            </a:r>
          </a:p>
          <a:p>
            <a:pPr marL="228600" indent="-228600" eaLnBrk="1" hangingPunct="1">
              <a:buSzPct val="150000"/>
            </a:pPr>
            <a:r>
              <a:rPr lang="en-US" sz="1400" b="1" dirty="0" smtClean="0">
                <a:solidFill>
                  <a:srgbClr val="000066"/>
                </a:solidFill>
                <a:latin typeface="Arial" pitchFamily="34" charset="0"/>
              </a:rPr>
              <a:t>Self Awareness</a:t>
            </a:r>
          </a:p>
          <a:p>
            <a:pPr marL="228600" indent="-228600" eaLnBrk="1" hangingPunct="1">
              <a:buSzPct val="150000"/>
            </a:pPr>
            <a:r>
              <a:rPr lang="en-US" sz="1400" b="1" dirty="0" smtClean="0">
                <a:solidFill>
                  <a:srgbClr val="000066"/>
                </a:solidFill>
                <a:latin typeface="Arial" pitchFamily="34" charset="0"/>
              </a:rPr>
              <a:t>Acquisition Policy</a:t>
            </a:r>
          </a:p>
          <a:p>
            <a:pPr marL="228600" indent="-228600" eaLnBrk="1" hangingPunct="1">
              <a:buSzPct val="150000"/>
            </a:pPr>
            <a:r>
              <a:rPr lang="en-US" sz="1400" b="1" dirty="0" smtClean="0">
                <a:solidFill>
                  <a:srgbClr val="000066"/>
                </a:solidFill>
                <a:latin typeface="Arial" pitchFamily="34" charset="0"/>
              </a:rPr>
              <a:t>Team Building</a:t>
            </a:r>
          </a:p>
          <a:p>
            <a:pPr marL="228600" indent="-228600" eaLnBrk="1" hangingPunct="1">
              <a:buSzPct val="150000"/>
            </a:pPr>
            <a:r>
              <a:rPr lang="en-US" sz="1400" b="1" dirty="0" smtClean="0">
                <a:solidFill>
                  <a:srgbClr val="000066"/>
                </a:solidFill>
                <a:latin typeface="Arial" pitchFamily="34" charset="0"/>
              </a:rPr>
              <a:t>Transformation</a:t>
            </a:r>
          </a:p>
          <a:p>
            <a:pPr marL="228600" indent="-228600" eaLnBrk="1" hangingPunct="1">
              <a:buSzPct val="150000"/>
            </a:pPr>
            <a:r>
              <a:rPr lang="en-US" sz="1400" b="1" dirty="0" smtClean="0">
                <a:solidFill>
                  <a:srgbClr val="000066"/>
                </a:solidFill>
                <a:latin typeface="Arial" pitchFamily="34" charset="0"/>
              </a:rPr>
              <a:t>Simulation</a:t>
            </a:r>
          </a:p>
          <a:p>
            <a:pPr marL="228600" indent="-228600" eaLnBrk="1" hangingPunct="1">
              <a:buSzPct val="150000"/>
            </a:pPr>
            <a:r>
              <a:rPr lang="en-US" sz="1400" b="1" dirty="0" smtClean="0">
                <a:solidFill>
                  <a:srgbClr val="000066"/>
                </a:solidFill>
                <a:latin typeface="Arial" pitchFamily="34" charset="0"/>
              </a:rPr>
              <a:t>Research &amp; Development</a:t>
            </a:r>
          </a:p>
          <a:p>
            <a:pPr marL="228600" indent="-228600" eaLnBrk="1" hangingPunct="1">
              <a:buSzPct val="150000"/>
            </a:pPr>
            <a:r>
              <a:rPr lang="en-US" sz="1400" b="1" dirty="0" smtClean="0">
                <a:solidFill>
                  <a:srgbClr val="000066"/>
                </a:solidFill>
                <a:latin typeface="Arial" pitchFamily="34" charset="0"/>
              </a:rPr>
              <a:t>Product Development</a:t>
            </a:r>
          </a:p>
          <a:p>
            <a:pPr marL="228600" indent="-228600" eaLnBrk="1" hangingPunct="1">
              <a:buSzPct val="150000"/>
            </a:pPr>
            <a:r>
              <a:rPr lang="en-US" sz="1400" b="1" dirty="0" smtClean="0">
                <a:solidFill>
                  <a:srgbClr val="000066"/>
                </a:solidFill>
                <a:latin typeface="Arial" pitchFamily="34" charset="0"/>
              </a:rPr>
              <a:t>Joint &amp; International Management</a:t>
            </a:r>
          </a:p>
          <a:p>
            <a:pPr marL="228600" indent="-228600" eaLnBrk="1" hangingPunct="1">
              <a:buSzPct val="150000"/>
            </a:pPr>
            <a:r>
              <a:rPr lang="en-US" sz="1400" b="1" dirty="0" smtClean="0">
                <a:solidFill>
                  <a:srgbClr val="000066"/>
                </a:solidFill>
                <a:latin typeface="Arial" pitchFamily="34" charset="0"/>
              </a:rPr>
              <a:t>Life Cycle Cost</a:t>
            </a:r>
          </a:p>
          <a:p>
            <a:pPr marL="228600" indent="-228600" eaLnBrk="1" hangingPunct="1">
              <a:buSzPct val="150000"/>
            </a:pPr>
            <a:r>
              <a:rPr lang="en-US" sz="1400" b="1" dirty="0" smtClean="0">
                <a:solidFill>
                  <a:srgbClr val="000066"/>
                </a:solidFill>
                <a:latin typeface="Arial" pitchFamily="34" charset="0"/>
              </a:rPr>
              <a:t>Ethics</a:t>
            </a:r>
          </a:p>
          <a:p>
            <a:pPr marL="228600" indent="-228600" eaLnBrk="1" hangingPunct="1">
              <a:buSzPct val="150000"/>
            </a:pPr>
            <a:r>
              <a:rPr lang="en-US" sz="1400" b="1" dirty="0" smtClean="0">
                <a:solidFill>
                  <a:srgbClr val="000066"/>
                </a:solidFill>
                <a:latin typeface="Arial" pitchFamily="34" charset="0"/>
              </a:rPr>
              <a:t>Cost Accounting</a:t>
            </a:r>
          </a:p>
          <a:p>
            <a:pPr marL="228600" indent="-228600" eaLnBrk="1" hangingPunct="1">
              <a:buSzPct val="150000"/>
            </a:pPr>
            <a:r>
              <a:rPr lang="en-US" sz="1400" b="1" dirty="0" smtClean="0">
                <a:solidFill>
                  <a:srgbClr val="000066"/>
                </a:solidFill>
                <a:latin typeface="Arial" pitchFamily="34" charset="0"/>
              </a:rPr>
              <a:t>Leadership</a:t>
            </a:r>
          </a:p>
          <a:p>
            <a:pPr marL="228600" indent="-228600" eaLnBrk="1" hangingPunct="1">
              <a:buSzPct val="150000"/>
            </a:pPr>
            <a:r>
              <a:rPr lang="en-US" sz="1400" b="1" dirty="0" smtClean="0">
                <a:solidFill>
                  <a:srgbClr val="000066"/>
                </a:solidFill>
                <a:latin typeface="Arial" pitchFamily="34" charset="0"/>
              </a:rPr>
              <a:t>Problem Solving</a:t>
            </a:r>
          </a:p>
          <a:p>
            <a:pPr marL="228600" indent="-228600" eaLnBrk="1" hangingPunct="1">
              <a:buSzPct val="150000"/>
            </a:pPr>
            <a:r>
              <a:rPr lang="en-US" sz="1400" b="1" dirty="0" smtClean="0">
                <a:solidFill>
                  <a:srgbClr val="000066"/>
                </a:solidFill>
                <a:latin typeface="Arial" pitchFamily="34" charset="0"/>
              </a:rPr>
              <a:t>Integrated Product Teams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0B34FA-DCFE-41F5-B7FE-72E9EF97249B}" type="slidenum">
              <a:rPr lang="en-US"/>
              <a:pPr/>
              <a:t>13</a:t>
            </a:fld>
            <a:endParaRPr lang="en-US"/>
          </a:p>
        </p:txBody>
      </p:sp>
      <p:sp>
        <p:nvSpPr>
          <p:cNvPr id="137218" name="Rectangle 2"/>
          <p:cNvSpPr>
            <a:spLocks noGrp="1" noChangeArrowheads="1"/>
          </p:cNvSpPr>
          <p:nvPr>
            <p:ph type="title"/>
          </p:nvPr>
        </p:nvSpPr>
        <p:spPr>
          <a:noFill/>
          <a:ln/>
        </p:spPr>
        <p:txBody>
          <a:bodyPr/>
          <a:lstStyle/>
          <a:p>
            <a:r>
              <a:rPr lang="en-US" sz="4600">
                <a:solidFill>
                  <a:schemeClr val="bg1"/>
                </a:solidFill>
              </a:rPr>
              <a:t>Course Construct</a:t>
            </a:r>
          </a:p>
        </p:txBody>
      </p:sp>
      <p:sp>
        <p:nvSpPr>
          <p:cNvPr id="137219" name="Text Box 3"/>
          <p:cNvSpPr txBox="1">
            <a:spLocks noChangeArrowheads="1"/>
          </p:cNvSpPr>
          <p:nvPr/>
        </p:nvSpPr>
        <p:spPr bwMode="auto">
          <a:xfrm>
            <a:off x="457200" y="1330325"/>
            <a:ext cx="8458200" cy="2154436"/>
          </a:xfrm>
          <a:prstGeom prst="rect">
            <a:avLst/>
          </a:prstGeom>
          <a:noFill/>
          <a:ln w="9525">
            <a:noFill/>
            <a:miter lim="800000"/>
            <a:headEnd/>
            <a:tailEnd/>
          </a:ln>
          <a:effectLst/>
        </p:spPr>
        <p:txBody>
          <a:bodyPr>
            <a:spAutoFit/>
          </a:bodyPr>
          <a:lstStyle/>
          <a:p>
            <a:pPr eaLnBrk="1" hangingPunct="1"/>
            <a:r>
              <a:rPr lang="en-US" sz="2400" b="1" dirty="0">
                <a:solidFill>
                  <a:srgbClr val="003366"/>
                </a:solidFill>
                <a:latin typeface="Times New Roman" pitchFamily="18" charset="0"/>
              </a:rPr>
              <a:t>Case Studies – Skills Training</a:t>
            </a:r>
          </a:p>
          <a:p>
            <a:pPr lvl="1" indent="-228600" eaLnBrk="1" hangingPunct="1">
              <a:buFontTx/>
              <a:buChar char="•"/>
            </a:pPr>
            <a:r>
              <a:rPr lang="en-US" sz="2200" b="1" dirty="0">
                <a:solidFill>
                  <a:srgbClr val="006600"/>
                </a:solidFill>
                <a:latin typeface="Times New Roman" pitchFamily="18" charset="0"/>
              </a:rPr>
              <a:t>86 DAU developed cases (by title)</a:t>
            </a:r>
          </a:p>
          <a:p>
            <a:pPr lvl="1" indent="-228600" eaLnBrk="1" hangingPunct="1">
              <a:buFontTx/>
              <a:buChar char="•"/>
            </a:pPr>
            <a:r>
              <a:rPr lang="en-US" sz="2200" b="1" dirty="0">
                <a:solidFill>
                  <a:srgbClr val="006600"/>
                </a:solidFill>
                <a:latin typeface="Times New Roman" pitchFamily="18" charset="0"/>
              </a:rPr>
              <a:t>2 COTS cases (Harvard, Darden)</a:t>
            </a:r>
          </a:p>
          <a:p>
            <a:pPr lvl="1" indent="-228600" eaLnBrk="1" hangingPunct="1">
              <a:buFontTx/>
              <a:buChar char="•"/>
            </a:pPr>
            <a:r>
              <a:rPr lang="en-US" sz="2200" b="1" dirty="0">
                <a:solidFill>
                  <a:srgbClr val="006600"/>
                </a:solidFill>
                <a:latin typeface="Times New Roman" pitchFamily="18" charset="0"/>
              </a:rPr>
              <a:t>100 blocks; 150 hours large group discussion</a:t>
            </a:r>
          </a:p>
          <a:p>
            <a:pPr lvl="1" indent="-228600" eaLnBrk="1" hangingPunct="1">
              <a:buFontTx/>
              <a:buChar char="•"/>
            </a:pPr>
            <a:r>
              <a:rPr lang="en-US" sz="2200" b="1" dirty="0">
                <a:solidFill>
                  <a:srgbClr val="006600"/>
                </a:solidFill>
                <a:latin typeface="Times New Roman" pitchFamily="18" charset="0"/>
              </a:rPr>
              <a:t>50 hours small group discussion</a:t>
            </a:r>
          </a:p>
          <a:p>
            <a:pPr lvl="1" indent="-228600" eaLnBrk="1" hangingPunct="1">
              <a:buFontTx/>
              <a:buChar char="•"/>
            </a:pPr>
            <a:r>
              <a:rPr lang="en-US" sz="2200" b="1" dirty="0">
                <a:solidFill>
                  <a:srgbClr val="006600"/>
                </a:solidFill>
                <a:latin typeface="Times New Roman" pitchFamily="18" charset="0"/>
              </a:rPr>
              <a:t>100+ hours individual preparation (1 to 2 hours/case</a:t>
            </a:r>
            <a:r>
              <a:rPr lang="en-US" sz="2200" b="1" dirty="0" smtClean="0">
                <a:solidFill>
                  <a:srgbClr val="006600"/>
                </a:solidFill>
                <a:latin typeface="Times New Roman" pitchFamily="18" charset="0"/>
              </a:rPr>
              <a:t>)</a:t>
            </a:r>
            <a:endParaRPr lang="en-US" sz="2200" b="1" dirty="0">
              <a:solidFill>
                <a:srgbClr val="006600"/>
              </a:solidFill>
              <a:latin typeface="Times New Roman" pitchFamily="18" charset="0"/>
            </a:endParaRPr>
          </a:p>
        </p:txBody>
      </p:sp>
      <p:sp>
        <p:nvSpPr>
          <p:cNvPr id="137220" name="Text Box 4"/>
          <p:cNvSpPr txBox="1">
            <a:spLocks noChangeArrowheads="1"/>
          </p:cNvSpPr>
          <p:nvPr/>
        </p:nvSpPr>
        <p:spPr bwMode="auto">
          <a:xfrm>
            <a:off x="6705600" y="1524000"/>
            <a:ext cx="1981200" cy="1373188"/>
          </a:xfrm>
          <a:prstGeom prst="rect">
            <a:avLst/>
          </a:prstGeom>
          <a:noFill/>
          <a:ln w="9525">
            <a:noFill/>
            <a:miter lim="800000"/>
            <a:headEnd/>
            <a:tailEnd/>
          </a:ln>
          <a:effectLst/>
        </p:spPr>
        <p:txBody>
          <a:bodyPr>
            <a:spAutoFit/>
          </a:bodyPr>
          <a:lstStyle/>
          <a:p>
            <a:r>
              <a:rPr lang="en-US" sz="2800" b="1"/>
              <a:t>~70% of formal class time</a:t>
            </a:r>
          </a:p>
        </p:txBody>
      </p:sp>
      <p:sp>
        <p:nvSpPr>
          <p:cNvPr id="137221" name="AutoShape 5"/>
          <p:cNvSpPr>
            <a:spLocks/>
          </p:cNvSpPr>
          <p:nvPr/>
        </p:nvSpPr>
        <p:spPr bwMode="auto">
          <a:xfrm>
            <a:off x="6400800" y="1774825"/>
            <a:ext cx="228600" cy="914400"/>
          </a:xfrm>
          <a:prstGeom prst="rightBrace">
            <a:avLst>
              <a:gd name="adj1" fmla="val 33333"/>
              <a:gd name="adj2" fmla="val 50000"/>
            </a:avLst>
          </a:prstGeom>
          <a:noFill/>
          <a:ln w="2857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PMT-401 Learning Process</a:t>
            </a:r>
            <a:endParaRPr lang="en-US" dirty="0"/>
          </a:p>
        </p:txBody>
      </p:sp>
      <p:sp>
        <p:nvSpPr>
          <p:cNvPr id="4" name="Slide Number Placeholder 3"/>
          <p:cNvSpPr>
            <a:spLocks noGrp="1"/>
          </p:cNvSpPr>
          <p:nvPr>
            <p:ph type="sldNum" sz="quarter" idx="12"/>
          </p:nvPr>
        </p:nvSpPr>
        <p:spPr/>
        <p:txBody>
          <a:bodyPr/>
          <a:lstStyle/>
          <a:p>
            <a:fld id="{F3747586-D01B-4E38-9B5E-4F13EED491D6}" type="slidenum">
              <a:rPr lang="en-US" smtClean="0"/>
              <a:pPr/>
              <a:t>14</a:t>
            </a:fld>
            <a:endParaRPr lang="en-US"/>
          </a:p>
        </p:txBody>
      </p:sp>
      <p:grpSp>
        <p:nvGrpSpPr>
          <p:cNvPr id="22" name="Group 21"/>
          <p:cNvGrpSpPr/>
          <p:nvPr/>
        </p:nvGrpSpPr>
        <p:grpSpPr>
          <a:xfrm>
            <a:off x="609600" y="1600200"/>
            <a:ext cx="7856537" cy="4343400"/>
            <a:chOff x="912813" y="1524000"/>
            <a:chExt cx="7856537" cy="4343400"/>
          </a:xfrm>
        </p:grpSpPr>
        <p:sp>
          <p:nvSpPr>
            <p:cNvPr id="23" name="Rectangle 3"/>
            <p:cNvSpPr>
              <a:spLocks noChangeArrowheads="1"/>
            </p:cNvSpPr>
            <p:nvPr/>
          </p:nvSpPr>
          <p:spPr bwMode="auto">
            <a:xfrm>
              <a:off x="1458913" y="1524000"/>
              <a:ext cx="7310437" cy="4267200"/>
            </a:xfrm>
            <a:prstGeom prst="rect">
              <a:avLst/>
            </a:prstGeom>
            <a:solidFill>
              <a:schemeClr val="bg1"/>
            </a:solidFill>
            <a:ln w="28575">
              <a:solidFill>
                <a:schemeClr val="tx1"/>
              </a:solidFill>
              <a:miter lim="800000"/>
              <a:headEnd/>
              <a:tailEnd/>
            </a:ln>
          </p:spPr>
          <p:txBody>
            <a:bodyPr wrap="none" anchor="ctr"/>
            <a:lstStyle/>
            <a:p>
              <a:endParaRPr lang="en-US" dirty="0"/>
            </a:p>
          </p:txBody>
        </p:sp>
        <p:sp>
          <p:nvSpPr>
            <p:cNvPr id="24" name="Freeform 4"/>
            <p:cNvSpPr>
              <a:spLocks/>
            </p:cNvSpPr>
            <p:nvPr/>
          </p:nvSpPr>
          <p:spPr bwMode="auto">
            <a:xfrm>
              <a:off x="1439863" y="4495800"/>
              <a:ext cx="2446337" cy="1295400"/>
            </a:xfrm>
            <a:custGeom>
              <a:avLst/>
              <a:gdLst>
                <a:gd name="T0" fmla="*/ 2147483647 w 1176"/>
                <a:gd name="T1" fmla="*/ 2147483647 h 432"/>
                <a:gd name="T2" fmla="*/ 2147483647 w 1176"/>
                <a:gd name="T3" fmla="*/ 2147483647 h 432"/>
                <a:gd name="T4" fmla="*/ 2147483647 w 1176"/>
                <a:gd name="T5" fmla="*/ 2147483647 h 432"/>
                <a:gd name="T6" fmla="*/ 2147483647 w 1176"/>
                <a:gd name="T7" fmla="*/ 2147483647 h 432"/>
                <a:gd name="T8" fmla="*/ 2147483647 w 1176"/>
                <a:gd name="T9" fmla="*/ 0 h 432"/>
                <a:gd name="T10" fmla="*/ 0 60000 65536"/>
                <a:gd name="T11" fmla="*/ 0 60000 65536"/>
                <a:gd name="T12" fmla="*/ 0 60000 65536"/>
                <a:gd name="T13" fmla="*/ 0 60000 65536"/>
                <a:gd name="T14" fmla="*/ 0 60000 65536"/>
                <a:gd name="T15" fmla="*/ 0 w 1176"/>
                <a:gd name="T16" fmla="*/ 0 h 432"/>
                <a:gd name="T17" fmla="*/ 1176 w 1176"/>
                <a:gd name="T18" fmla="*/ 432 h 432"/>
              </a:gdLst>
              <a:ahLst/>
              <a:cxnLst>
                <a:cxn ang="T10">
                  <a:pos x="T0" y="T1"/>
                </a:cxn>
                <a:cxn ang="T11">
                  <a:pos x="T2" y="T3"/>
                </a:cxn>
                <a:cxn ang="T12">
                  <a:pos x="T4" y="T5"/>
                </a:cxn>
                <a:cxn ang="T13">
                  <a:pos x="T6" y="T7"/>
                </a:cxn>
                <a:cxn ang="T14">
                  <a:pos x="T8" y="T9"/>
                </a:cxn>
              </a:cxnLst>
              <a:rect l="T15" t="T16" r="T17" b="T18"/>
              <a:pathLst>
                <a:path w="1176" h="432">
                  <a:moveTo>
                    <a:pt x="24" y="432"/>
                  </a:moveTo>
                  <a:cubicBezTo>
                    <a:pt x="12" y="404"/>
                    <a:pt x="0" y="376"/>
                    <a:pt x="24" y="336"/>
                  </a:cubicBezTo>
                  <a:cubicBezTo>
                    <a:pt x="48" y="296"/>
                    <a:pt x="88" y="240"/>
                    <a:pt x="168" y="192"/>
                  </a:cubicBezTo>
                  <a:cubicBezTo>
                    <a:pt x="248" y="144"/>
                    <a:pt x="336" y="80"/>
                    <a:pt x="504" y="48"/>
                  </a:cubicBezTo>
                  <a:cubicBezTo>
                    <a:pt x="672" y="16"/>
                    <a:pt x="1064" y="8"/>
                    <a:pt x="1176" y="0"/>
                  </a:cubicBezTo>
                </a:path>
              </a:pathLst>
            </a:custGeom>
            <a:noFill/>
            <a:ln w="38100">
              <a:solidFill>
                <a:srgbClr val="990033"/>
              </a:solidFill>
              <a:round/>
              <a:headEnd/>
              <a:tailEnd/>
            </a:ln>
          </p:spPr>
          <p:txBody>
            <a:bodyPr/>
            <a:lstStyle/>
            <a:p>
              <a:endParaRPr lang="en-US"/>
            </a:p>
          </p:txBody>
        </p:sp>
        <p:sp>
          <p:nvSpPr>
            <p:cNvPr id="25" name="Text Box 5"/>
            <p:cNvSpPr txBox="1">
              <a:spLocks noChangeArrowheads="1"/>
            </p:cNvSpPr>
            <p:nvPr/>
          </p:nvSpPr>
          <p:spPr bwMode="auto">
            <a:xfrm rot="10800000" flipH="1">
              <a:off x="912813" y="3352800"/>
              <a:ext cx="425450" cy="901700"/>
            </a:xfrm>
            <a:prstGeom prst="rect">
              <a:avLst/>
            </a:prstGeom>
            <a:noFill/>
            <a:ln w="9525">
              <a:noFill/>
              <a:miter lim="800000"/>
              <a:headEnd/>
              <a:tailEnd/>
            </a:ln>
          </p:spPr>
          <p:txBody>
            <a:bodyPr vert="eaVert" wrap="none" lIns="97969" tIns="48984" rIns="97969" bIns="48984">
              <a:spAutoFit/>
            </a:bodyPr>
            <a:lstStyle/>
            <a:p>
              <a:pPr defTabSz="979488"/>
              <a:r>
                <a:rPr lang="en-US" sz="1500" b="1" dirty="0">
                  <a:latin typeface="Arial" pitchFamily="34" charset="0"/>
                </a:rPr>
                <a:t>Learning</a:t>
              </a:r>
            </a:p>
          </p:txBody>
        </p:sp>
        <p:sp>
          <p:nvSpPr>
            <p:cNvPr id="26" name="Text Box 6"/>
            <p:cNvSpPr txBox="1">
              <a:spLocks noChangeArrowheads="1"/>
            </p:cNvSpPr>
            <p:nvPr/>
          </p:nvSpPr>
          <p:spPr bwMode="auto">
            <a:xfrm>
              <a:off x="6283325" y="1771650"/>
              <a:ext cx="1289050" cy="366713"/>
            </a:xfrm>
            <a:prstGeom prst="rect">
              <a:avLst/>
            </a:prstGeom>
            <a:solidFill>
              <a:schemeClr val="bg1"/>
            </a:solidFill>
            <a:ln w="9525">
              <a:noFill/>
              <a:miter lim="800000"/>
              <a:headEnd/>
              <a:tailEnd/>
            </a:ln>
          </p:spPr>
          <p:txBody>
            <a:bodyPr wrap="none">
              <a:spAutoFit/>
            </a:bodyPr>
            <a:lstStyle/>
            <a:p>
              <a:r>
                <a:rPr lang="en-US" sz="1800" b="1">
                  <a:solidFill>
                    <a:srgbClr val="660066"/>
                  </a:solidFill>
                  <a:latin typeface="Arial" pitchFamily="34" charset="0"/>
                </a:rPr>
                <a:t>Reflection</a:t>
              </a:r>
            </a:p>
          </p:txBody>
        </p:sp>
        <p:sp>
          <p:nvSpPr>
            <p:cNvPr id="27" name="Freeform 7"/>
            <p:cNvSpPr>
              <a:spLocks/>
            </p:cNvSpPr>
            <p:nvPr/>
          </p:nvSpPr>
          <p:spPr bwMode="auto">
            <a:xfrm>
              <a:off x="7543800" y="1704975"/>
              <a:ext cx="1217613" cy="733425"/>
            </a:xfrm>
            <a:custGeom>
              <a:avLst/>
              <a:gdLst>
                <a:gd name="T0" fmla="*/ 2147483647 w 1176"/>
                <a:gd name="T1" fmla="*/ 2147483647 h 432"/>
                <a:gd name="T2" fmla="*/ 2147483647 w 1176"/>
                <a:gd name="T3" fmla="*/ 2147483647 h 432"/>
                <a:gd name="T4" fmla="*/ 2147483647 w 1176"/>
                <a:gd name="T5" fmla="*/ 2147483647 h 432"/>
                <a:gd name="T6" fmla="*/ 2147483647 w 1176"/>
                <a:gd name="T7" fmla="*/ 2147483647 h 432"/>
                <a:gd name="T8" fmla="*/ 2147483647 w 1176"/>
                <a:gd name="T9" fmla="*/ 0 h 432"/>
                <a:gd name="T10" fmla="*/ 0 60000 65536"/>
                <a:gd name="T11" fmla="*/ 0 60000 65536"/>
                <a:gd name="T12" fmla="*/ 0 60000 65536"/>
                <a:gd name="T13" fmla="*/ 0 60000 65536"/>
                <a:gd name="T14" fmla="*/ 0 60000 65536"/>
                <a:gd name="T15" fmla="*/ 0 w 1176"/>
                <a:gd name="T16" fmla="*/ 0 h 432"/>
                <a:gd name="T17" fmla="*/ 1176 w 1176"/>
                <a:gd name="T18" fmla="*/ 432 h 432"/>
              </a:gdLst>
              <a:ahLst/>
              <a:cxnLst>
                <a:cxn ang="T10">
                  <a:pos x="T0" y="T1"/>
                </a:cxn>
                <a:cxn ang="T11">
                  <a:pos x="T2" y="T3"/>
                </a:cxn>
                <a:cxn ang="T12">
                  <a:pos x="T4" y="T5"/>
                </a:cxn>
                <a:cxn ang="T13">
                  <a:pos x="T6" y="T7"/>
                </a:cxn>
                <a:cxn ang="T14">
                  <a:pos x="T8" y="T9"/>
                </a:cxn>
              </a:cxnLst>
              <a:rect l="T15" t="T16" r="T17" b="T18"/>
              <a:pathLst>
                <a:path w="1176" h="432">
                  <a:moveTo>
                    <a:pt x="24" y="432"/>
                  </a:moveTo>
                  <a:cubicBezTo>
                    <a:pt x="12" y="404"/>
                    <a:pt x="0" y="376"/>
                    <a:pt x="24" y="336"/>
                  </a:cubicBezTo>
                  <a:cubicBezTo>
                    <a:pt x="48" y="296"/>
                    <a:pt x="88" y="240"/>
                    <a:pt x="168" y="192"/>
                  </a:cubicBezTo>
                  <a:cubicBezTo>
                    <a:pt x="248" y="144"/>
                    <a:pt x="336" y="80"/>
                    <a:pt x="504" y="48"/>
                  </a:cubicBezTo>
                  <a:cubicBezTo>
                    <a:pt x="672" y="16"/>
                    <a:pt x="1064" y="8"/>
                    <a:pt x="1176" y="0"/>
                  </a:cubicBezTo>
                </a:path>
              </a:pathLst>
            </a:custGeom>
            <a:noFill/>
            <a:ln w="76200">
              <a:solidFill>
                <a:srgbClr val="660066"/>
              </a:solidFill>
              <a:prstDash val="sysDot"/>
              <a:round/>
              <a:headEnd/>
              <a:tailEnd/>
            </a:ln>
          </p:spPr>
          <p:txBody>
            <a:bodyPr/>
            <a:lstStyle/>
            <a:p>
              <a:endParaRPr lang="en-US"/>
            </a:p>
          </p:txBody>
        </p:sp>
        <p:grpSp>
          <p:nvGrpSpPr>
            <p:cNvPr id="28" name="Group 8"/>
            <p:cNvGrpSpPr>
              <a:grpSpLocks/>
            </p:cNvGrpSpPr>
            <p:nvPr/>
          </p:nvGrpSpPr>
          <p:grpSpPr bwMode="auto">
            <a:xfrm>
              <a:off x="3886200" y="3962401"/>
              <a:ext cx="4878388" cy="1905001"/>
              <a:chOff x="2359" y="2285"/>
              <a:chExt cx="3072" cy="1459"/>
            </a:xfrm>
          </p:grpSpPr>
          <p:sp>
            <p:nvSpPr>
              <p:cNvPr id="34" name="Freeform 9"/>
              <p:cNvSpPr>
                <a:spLocks/>
              </p:cNvSpPr>
              <p:nvPr/>
            </p:nvSpPr>
            <p:spPr bwMode="auto">
              <a:xfrm>
                <a:off x="2361" y="2285"/>
                <a:ext cx="767" cy="374"/>
              </a:xfrm>
              <a:custGeom>
                <a:avLst/>
                <a:gdLst>
                  <a:gd name="T0" fmla="*/ 7 w 1176"/>
                  <a:gd name="T1" fmla="*/ 281 h 432"/>
                  <a:gd name="T2" fmla="*/ 7 w 1176"/>
                  <a:gd name="T3" fmla="*/ 218 h 432"/>
                  <a:gd name="T4" fmla="*/ 47 w 1176"/>
                  <a:gd name="T5" fmla="*/ 125 h 432"/>
                  <a:gd name="T6" fmla="*/ 140 w 1176"/>
                  <a:gd name="T7" fmla="*/ 31 h 432"/>
                  <a:gd name="T8" fmla="*/ 326 w 1176"/>
                  <a:gd name="T9" fmla="*/ 0 h 432"/>
                  <a:gd name="T10" fmla="*/ 0 60000 65536"/>
                  <a:gd name="T11" fmla="*/ 0 60000 65536"/>
                  <a:gd name="T12" fmla="*/ 0 60000 65536"/>
                  <a:gd name="T13" fmla="*/ 0 60000 65536"/>
                  <a:gd name="T14" fmla="*/ 0 60000 65536"/>
                  <a:gd name="T15" fmla="*/ 0 w 1176"/>
                  <a:gd name="T16" fmla="*/ 0 h 432"/>
                  <a:gd name="T17" fmla="*/ 1176 w 1176"/>
                  <a:gd name="T18" fmla="*/ 432 h 432"/>
                </a:gdLst>
                <a:ahLst/>
                <a:cxnLst>
                  <a:cxn ang="T10">
                    <a:pos x="T0" y="T1"/>
                  </a:cxn>
                  <a:cxn ang="T11">
                    <a:pos x="T2" y="T3"/>
                  </a:cxn>
                  <a:cxn ang="T12">
                    <a:pos x="T4" y="T5"/>
                  </a:cxn>
                  <a:cxn ang="T13">
                    <a:pos x="T6" y="T7"/>
                  </a:cxn>
                  <a:cxn ang="T14">
                    <a:pos x="T8" y="T9"/>
                  </a:cxn>
                </a:cxnLst>
                <a:rect l="T15" t="T16" r="T17" b="T18"/>
                <a:pathLst>
                  <a:path w="1176" h="432">
                    <a:moveTo>
                      <a:pt x="24" y="432"/>
                    </a:moveTo>
                    <a:cubicBezTo>
                      <a:pt x="12" y="404"/>
                      <a:pt x="0" y="376"/>
                      <a:pt x="24" y="336"/>
                    </a:cubicBezTo>
                    <a:cubicBezTo>
                      <a:pt x="48" y="296"/>
                      <a:pt x="88" y="240"/>
                      <a:pt x="168" y="192"/>
                    </a:cubicBezTo>
                    <a:cubicBezTo>
                      <a:pt x="248" y="144"/>
                      <a:pt x="336" y="80"/>
                      <a:pt x="504" y="48"/>
                    </a:cubicBezTo>
                    <a:cubicBezTo>
                      <a:pt x="672" y="16"/>
                      <a:pt x="1064" y="8"/>
                      <a:pt x="1176" y="0"/>
                    </a:cubicBezTo>
                  </a:path>
                </a:pathLst>
              </a:custGeom>
              <a:noFill/>
              <a:ln w="38100">
                <a:solidFill>
                  <a:srgbClr val="003300"/>
                </a:solidFill>
                <a:round/>
                <a:headEnd/>
                <a:tailEnd/>
              </a:ln>
            </p:spPr>
            <p:txBody>
              <a:bodyPr/>
              <a:lstStyle/>
              <a:p>
                <a:endParaRPr lang="en-US"/>
              </a:p>
            </p:txBody>
          </p:sp>
          <p:sp>
            <p:nvSpPr>
              <p:cNvPr id="35" name="Line 10"/>
              <p:cNvSpPr>
                <a:spLocks noChangeShapeType="1"/>
              </p:cNvSpPr>
              <p:nvPr/>
            </p:nvSpPr>
            <p:spPr bwMode="auto">
              <a:xfrm>
                <a:off x="2359" y="2640"/>
                <a:ext cx="0" cy="1104"/>
              </a:xfrm>
              <a:prstGeom prst="line">
                <a:avLst/>
              </a:prstGeom>
              <a:noFill/>
              <a:ln w="28575">
                <a:solidFill>
                  <a:srgbClr val="003300"/>
                </a:solidFill>
                <a:prstDash val="dash"/>
                <a:round/>
                <a:headEnd/>
                <a:tailEnd/>
              </a:ln>
            </p:spPr>
            <p:txBody>
              <a:bodyPr/>
              <a:lstStyle/>
              <a:p>
                <a:endParaRPr lang="en-US"/>
              </a:p>
            </p:txBody>
          </p:sp>
          <p:sp>
            <p:nvSpPr>
              <p:cNvPr id="36" name="Line 11"/>
              <p:cNvSpPr>
                <a:spLocks noChangeShapeType="1"/>
              </p:cNvSpPr>
              <p:nvPr/>
            </p:nvSpPr>
            <p:spPr bwMode="auto">
              <a:xfrm>
                <a:off x="3127" y="2296"/>
                <a:ext cx="2304" cy="0"/>
              </a:xfrm>
              <a:prstGeom prst="line">
                <a:avLst/>
              </a:prstGeom>
              <a:noFill/>
              <a:ln w="28575">
                <a:solidFill>
                  <a:srgbClr val="003300"/>
                </a:solidFill>
                <a:prstDash val="dash"/>
                <a:round/>
                <a:headEnd/>
                <a:tailEnd/>
              </a:ln>
            </p:spPr>
            <p:txBody>
              <a:bodyPr/>
              <a:lstStyle/>
              <a:p>
                <a:endParaRPr lang="en-US"/>
              </a:p>
            </p:txBody>
          </p:sp>
        </p:grpSp>
        <p:sp>
          <p:nvSpPr>
            <p:cNvPr id="29" name="Text Box 12"/>
            <p:cNvSpPr txBox="1">
              <a:spLocks noChangeArrowheads="1"/>
            </p:cNvSpPr>
            <p:nvPr/>
          </p:nvSpPr>
          <p:spPr bwMode="auto">
            <a:xfrm>
              <a:off x="5876925" y="5105400"/>
              <a:ext cx="2251075" cy="557213"/>
            </a:xfrm>
            <a:prstGeom prst="rect">
              <a:avLst/>
            </a:prstGeom>
            <a:noFill/>
            <a:ln w="9525">
              <a:noFill/>
              <a:miter lim="800000"/>
              <a:headEnd/>
              <a:tailEnd/>
            </a:ln>
          </p:spPr>
          <p:txBody>
            <a:bodyPr wrap="none" lIns="97969" tIns="48984" rIns="97969" bIns="48984">
              <a:spAutoFit/>
            </a:bodyPr>
            <a:lstStyle/>
            <a:p>
              <a:pPr algn="ctr" defTabSz="979488"/>
              <a:r>
                <a:rPr lang="en-US" sz="1500" b="1">
                  <a:solidFill>
                    <a:schemeClr val="accent2"/>
                  </a:solidFill>
                  <a:latin typeface="Arial" pitchFamily="34" charset="0"/>
                </a:rPr>
                <a:t>Classroom Discussion</a:t>
              </a:r>
            </a:p>
            <a:p>
              <a:pPr algn="ctr" defTabSz="979488"/>
              <a:r>
                <a:rPr lang="en-US" sz="1500" b="1">
                  <a:solidFill>
                    <a:schemeClr val="accent2"/>
                  </a:solidFill>
                  <a:latin typeface="Arial" pitchFamily="34" charset="0"/>
                </a:rPr>
                <a:t>80 minutes</a:t>
              </a:r>
            </a:p>
          </p:txBody>
        </p:sp>
        <p:sp>
          <p:nvSpPr>
            <p:cNvPr id="30" name="Freeform 13"/>
            <p:cNvSpPr>
              <a:spLocks/>
            </p:cNvSpPr>
            <p:nvPr/>
          </p:nvSpPr>
          <p:spPr bwMode="auto">
            <a:xfrm>
              <a:off x="5105400" y="2327275"/>
              <a:ext cx="3657600" cy="1501775"/>
            </a:xfrm>
            <a:custGeom>
              <a:avLst/>
              <a:gdLst>
                <a:gd name="T0" fmla="*/ 0 w 2304"/>
                <a:gd name="T1" fmla="*/ 2147483647 h 1152"/>
                <a:gd name="T2" fmla="*/ 2147483647 w 2304"/>
                <a:gd name="T3" fmla="*/ 2147483647 h 1152"/>
                <a:gd name="T4" fmla="*/ 2147483647 w 2304"/>
                <a:gd name="T5" fmla="*/ 2147483647 h 1152"/>
                <a:gd name="T6" fmla="*/ 2147483647 w 2304"/>
                <a:gd name="T7" fmla="*/ 2147483647 h 1152"/>
                <a:gd name="T8" fmla="*/ 2147483647 w 2304"/>
                <a:gd name="T9" fmla="*/ 2147483647 h 1152"/>
                <a:gd name="T10" fmla="*/ 2147483647 w 2304"/>
                <a:gd name="T11" fmla="*/ 2147483647 h 1152"/>
                <a:gd name="T12" fmla="*/ 2147483647 w 2304"/>
                <a:gd name="T13" fmla="*/ 0 h 1152"/>
                <a:gd name="T14" fmla="*/ 0 60000 65536"/>
                <a:gd name="T15" fmla="*/ 0 60000 65536"/>
                <a:gd name="T16" fmla="*/ 0 60000 65536"/>
                <a:gd name="T17" fmla="*/ 0 60000 65536"/>
                <a:gd name="T18" fmla="*/ 0 60000 65536"/>
                <a:gd name="T19" fmla="*/ 0 60000 65536"/>
                <a:gd name="T20" fmla="*/ 0 60000 65536"/>
                <a:gd name="T21" fmla="*/ 0 w 2304"/>
                <a:gd name="T22" fmla="*/ 0 h 1152"/>
                <a:gd name="T23" fmla="*/ 2304 w 2304"/>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4" h="1152">
                  <a:moveTo>
                    <a:pt x="0" y="1152"/>
                  </a:moveTo>
                  <a:cubicBezTo>
                    <a:pt x="8" y="1012"/>
                    <a:pt x="16" y="872"/>
                    <a:pt x="48" y="768"/>
                  </a:cubicBezTo>
                  <a:cubicBezTo>
                    <a:pt x="80" y="664"/>
                    <a:pt x="120" y="600"/>
                    <a:pt x="192" y="528"/>
                  </a:cubicBezTo>
                  <a:cubicBezTo>
                    <a:pt x="264" y="456"/>
                    <a:pt x="360" y="392"/>
                    <a:pt x="480" y="336"/>
                  </a:cubicBezTo>
                  <a:cubicBezTo>
                    <a:pt x="600" y="280"/>
                    <a:pt x="768" y="232"/>
                    <a:pt x="912" y="192"/>
                  </a:cubicBezTo>
                  <a:cubicBezTo>
                    <a:pt x="1056" y="152"/>
                    <a:pt x="1112" y="128"/>
                    <a:pt x="1344" y="96"/>
                  </a:cubicBezTo>
                  <a:cubicBezTo>
                    <a:pt x="1576" y="64"/>
                    <a:pt x="2144" y="16"/>
                    <a:pt x="2304" y="0"/>
                  </a:cubicBezTo>
                </a:path>
              </a:pathLst>
            </a:custGeom>
            <a:noFill/>
            <a:ln w="38100">
              <a:solidFill>
                <a:srgbClr val="000099"/>
              </a:solidFill>
              <a:round/>
              <a:headEnd/>
              <a:tailEnd/>
            </a:ln>
          </p:spPr>
          <p:txBody>
            <a:bodyPr/>
            <a:lstStyle/>
            <a:p>
              <a:endParaRPr lang="en-US"/>
            </a:p>
          </p:txBody>
        </p:sp>
        <p:sp>
          <p:nvSpPr>
            <p:cNvPr id="31" name="Line 14"/>
            <p:cNvSpPr>
              <a:spLocks noChangeShapeType="1"/>
            </p:cNvSpPr>
            <p:nvPr/>
          </p:nvSpPr>
          <p:spPr bwMode="auto">
            <a:xfrm flipV="1">
              <a:off x="5105400" y="3829050"/>
              <a:ext cx="0" cy="1878013"/>
            </a:xfrm>
            <a:prstGeom prst="line">
              <a:avLst/>
            </a:prstGeom>
            <a:noFill/>
            <a:ln w="38100">
              <a:solidFill>
                <a:srgbClr val="000099"/>
              </a:solidFill>
              <a:prstDash val="dash"/>
              <a:round/>
              <a:headEnd/>
              <a:tailEnd/>
            </a:ln>
          </p:spPr>
          <p:txBody>
            <a:bodyPr/>
            <a:lstStyle/>
            <a:p>
              <a:endParaRPr lang="en-US"/>
            </a:p>
          </p:txBody>
        </p:sp>
        <p:sp>
          <p:nvSpPr>
            <p:cNvPr id="32" name="Text Box 15"/>
            <p:cNvSpPr txBox="1">
              <a:spLocks noChangeArrowheads="1"/>
            </p:cNvSpPr>
            <p:nvPr/>
          </p:nvSpPr>
          <p:spPr bwMode="auto">
            <a:xfrm>
              <a:off x="3838575" y="5105400"/>
              <a:ext cx="1327150" cy="555625"/>
            </a:xfrm>
            <a:prstGeom prst="rect">
              <a:avLst/>
            </a:prstGeom>
            <a:noFill/>
            <a:ln w="9525">
              <a:noFill/>
              <a:miter lim="800000"/>
              <a:headEnd/>
              <a:tailEnd/>
            </a:ln>
          </p:spPr>
          <p:txBody>
            <a:bodyPr wrap="none" lIns="97969" tIns="48984" rIns="97969" bIns="48984">
              <a:spAutoFit/>
            </a:bodyPr>
            <a:lstStyle/>
            <a:p>
              <a:pPr algn="ctr" defTabSz="979488"/>
              <a:r>
                <a:rPr lang="en-US" sz="1500" b="1">
                  <a:solidFill>
                    <a:srgbClr val="003300"/>
                  </a:solidFill>
                  <a:latin typeface="Arial" pitchFamily="34" charset="0"/>
                </a:rPr>
                <a:t>Small Group</a:t>
              </a:r>
            </a:p>
            <a:p>
              <a:pPr algn="ctr" defTabSz="979488"/>
              <a:r>
                <a:rPr lang="en-US" sz="1500" b="1">
                  <a:solidFill>
                    <a:srgbClr val="003300"/>
                  </a:solidFill>
                  <a:latin typeface="Arial" pitchFamily="34" charset="0"/>
                </a:rPr>
                <a:t>30 minutes</a:t>
              </a:r>
            </a:p>
          </p:txBody>
        </p:sp>
        <p:sp>
          <p:nvSpPr>
            <p:cNvPr id="33" name="Text Box 16"/>
            <p:cNvSpPr txBox="1">
              <a:spLocks noChangeArrowheads="1"/>
            </p:cNvSpPr>
            <p:nvPr/>
          </p:nvSpPr>
          <p:spPr bwMode="auto">
            <a:xfrm>
              <a:off x="1574800" y="5067300"/>
              <a:ext cx="2368550" cy="784225"/>
            </a:xfrm>
            <a:prstGeom prst="rect">
              <a:avLst/>
            </a:prstGeom>
            <a:noFill/>
            <a:ln w="9525">
              <a:noFill/>
              <a:miter lim="800000"/>
              <a:headEnd/>
              <a:tailEnd/>
            </a:ln>
          </p:spPr>
          <p:txBody>
            <a:bodyPr wrap="none" lIns="97969" tIns="48984" rIns="97969" bIns="48984">
              <a:spAutoFit/>
            </a:bodyPr>
            <a:lstStyle/>
            <a:p>
              <a:pPr algn="ctr" defTabSz="979488"/>
              <a:r>
                <a:rPr lang="en-US" sz="1500" b="1">
                  <a:solidFill>
                    <a:srgbClr val="990033"/>
                  </a:solidFill>
                  <a:latin typeface="Arial" pitchFamily="34" charset="0"/>
                </a:rPr>
                <a:t>Individual Preparation</a:t>
              </a:r>
            </a:p>
            <a:p>
              <a:pPr algn="ctr" defTabSz="979488"/>
              <a:r>
                <a:rPr lang="en-US" sz="1500" b="1">
                  <a:solidFill>
                    <a:srgbClr val="990033"/>
                  </a:solidFill>
                  <a:latin typeface="Arial" pitchFamily="34" charset="0"/>
                </a:rPr>
                <a:t>60+ minutes, depending</a:t>
              </a:r>
            </a:p>
            <a:p>
              <a:pPr algn="ctr" defTabSz="979488"/>
              <a:r>
                <a:rPr lang="en-US" sz="1500" b="1">
                  <a:solidFill>
                    <a:srgbClr val="990033"/>
                  </a:solidFill>
                  <a:latin typeface="Arial" pitchFamily="34" charset="0"/>
                </a:rPr>
                <a:t>on the case</a:t>
              </a:r>
            </a:p>
          </p:txBody>
        </p:sp>
      </p:grpSp>
      <p:grpSp>
        <p:nvGrpSpPr>
          <p:cNvPr id="37" name="Group 36"/>
          <p:cNvGrpSpPr/>
          <p:nvPr/>
        </p:nvGrpSpPr>
        <p:grpSpPr>
          <a:xfrm>
            <a:off x="1371600" y="1828800"/>
            <a:ext cx="3276600" cy="2743200"/>
            <a:chOff x="1371600" y="1828800"/>
            <a:chExt cx="3276600" cy="2743200"/>
          </a:xfrm>
        </p:grpSpPr>
        <p:sp>
          <p:nvSpPr>
            <p:cNvPr id="19" name="TextBox 18"/>
            <p:cNvSpPr txBox="1"/>
            <p:nvPr/>
          </p:nvSpPr>
          <p:spPr>
            <a:xfrm>
              <a:off x="1371600" y="1828800"/>
              <a:ext cx="3276600" cy="1524000"/>
            </a:xfrm>
            <a:prstGeom prst="rect">
              <a:avLst/>
            </a:prstGeom>
            <a:noFill/>
          </p:spPr>
          <p:txBody>
            <a:bodyPr wrap="square" rtlCol="0">
              <a:spAutoFit/>
            </a:bodyPr>
            <a:lstStyle/>
            <a:p>
              <a:r>
                <a:rPr lang="en-US" dirty="0" smtClean="0"/>
                <a:t>Students typically spend 1 to 2 hours of preparation per case study – 3 to 6 hours/night in preparation for a 3 case day</a:t>
              </a:r>
              <a:endParaRPr lang="en-US" dirty="0"/>
            </a:p>
          </p:txBody>
        </p:sp>
        <p:cxnSp>
          <p:nvCxnSpPr>
            <p:cNvPr id="21" name="Straight Arrow Connector 20"/>
            <p:cNvCxnSpPr/>
            <p:nvPr/>
          </p:nvCxnSpPr>
          <p:spPr bwMode="auto">
            <a:xfrm rot="16200000" flipH="1">
              <a:off x="1638300" y="3924300"/>
              <a:ext cx="1219200" cy="76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38" name="TextBox 37"/>
          <p:cNvSpPr txBox="1"/>
          <p:nvPr/>
        </p:nvSpPr>
        <p:spPr>
          <a:xfrm>
            <a:off x="2514600" y="6336268"/>
            <a:ext cx="4343400" cy="369332"/>
          </a:xfrm>
          <a:prstGeom prst="rect">
            <a:avLst/>
          </a:prstGeom>
          <a:noFill/>
        </p:spPr>
        <p:txBody>
          <a:bodyPr wrap="square" rtlCol="0">
            <a:spAutoFit/>
          </a:bodyPr>
          <a:lstStyle/>
          <a:p>
            <a:r>
              <a:rPr lang="en-US" dirty="0" smtClean="0"/>
              <a:t>PMT-401 Four-stage Learning Process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0B34FA-DCFE-41F5-B7FE-72E9EF97249B}" type="slidenum">
              <a:rPr lang="en-US"/>
              <a:pPr/>
              <a:t>15</a:t>
            </a:fld>
            <a:endParaRPr lang="en-US"/>
          </a:p>
        </p:txBody>
      </p:sp>
      <p:sp>
        <p:nvSpPr>
          <p:cNvPr id="137218" name="Rectangle 2"/>
          <p:cNvSpPr>
            <a:spLocks noGrp="1" noChangeArrowheads="1"/>
          </p:cNvSpPr>
          <p:nvPr>
            <p:ph type="title"/>
          </p:nvPr>
        </p:nvSpPr>
        <p:spPr>
          <a:noFill/>
          <a:ln/>
        </p:spPr>
        <p:txBody>
          <a:bodyPr/>
          <a:lstStyle/>
          <a:p>
            <a:r>
              <a:rPr lang="en-US" sz="4600">
                <a:solidFill>
                  <a:schemeClr val="bg1"/>
                </a:solidFill>
              </a:rPr>
              <a:t>Course Construct</a:t>
            </a:r>
          </a:p>
        </p:txBody>
      </p:sp>
      <p:sp>
        <p:nvSpPr>
          <p:cNvPr id="137219" name="Text Box 3"/>
          <p:cNvSpPr txBox="1">
            <a:spLocks noChangeArrowheads="1"/>
          </p:cNvSpPr>
          <p:nvPr/>
        </p:nvSpPr>
        <p:spPr bwMode="auto">
          <a:xfrm>
            <a:off x="457200" y="1330325"/>
            <a:ext cx="8458200" cy="4893647"/>
          </a:xfrm>
          <a:prstGeom prst="rect">
            <a:avLst/>
          </a:prstGeom>
          <a:noFill/>
          <a:ln w="9525">
            <a:noFill/>
            <a:miter lim="800000"/>
            <a:headEnd/>
            <a:tailEnd/>
          </a:ln>
          <a:effectLst/>
        </p:spPr>
        <p:txBody>
          <a:bodyPr>
            <a:spAutoFit/>
          </a:bodyPr>
          <a:lstStyle/>
          <a:p>
            <a:pPr eaLnBrk="1" hangingPunct="1"/>
            <a:r>
              <a:rPr lang="en-US" sz="2400" b="1" dirty="0">
                <a:solidFill>
                  <a:srgbClr val="003366"/>
                </a:solidFill>
                <a:latin typeface="Times New Roman" pitchFamily="18" charset="0"/>
              </a:rPr>
              <a:t>Case Studies – Skills Training</a:t>
            </a:r>
          </a:p>
          <a:p>
            <a:pPr marL="347663" lvl="1" indent="-228600" eaLnBrk="1" hangingPunct="1">
              <a:buFontTx/>
              <a:buChar char="•"/>
            </a:pPr>
            <a:r>
              <a:rPr lang="en-US" sz="2200" b="1" dirty="0">
                <a:solidFill>
                  <a:srgbClr val="006600"/>
                </a:solidFill>
                <a:latin typeface="Times New Roman" pitchFamily="18" charset="0"/>
              </a:rPr>
              <a:t>86 DAU developed cases (by title)</a:t>
            </a:r>
          </a:p>
          <a:p>
            <a:pPr marL="347663" lvl="1" indent="-228600" eaLnBrk="1" hangingPunct="1">
              <a:buFontTx/>
              <a:buChar char="•"/>
            </a:pPr>
            <a:r>
              <a:rPr lang="en-US" sz="2200" b="1" dirty="0">
                <a:solidFill>
                  <a:srgbClr val="006600"/>
                </a:solidFill>
                <a:latin typeface="Times New Roman" pitchFamily="18" charset="0"/>
              </a:rPr>
              <a:t>2 COTS cases (Harvard, Darden)</a:t>
            </a:r>
          </a:p>
          <a:p>
            <a:pPr marL="347663" lvl="1" indent="-228600" eaLnBrk="1" hangingPunct="1">
              <a:buFontTx/>
              <a:buChar char="•"/>
            </a:pPr>
            <a:r>
              <a:rPr lang="en-US" sz="2200" b="1" dirty="0">
                <a:solidFill>
                  <a:srgbClr val="006600"/>
                </a:solidFill>
                <a:latin typeface="Times New Roman" pitchFamily="18" charset="0"/>
              </a:rPr>
              <a:t>100 blocks; 150 hours large group discussion</a:t>
            </a:r>
          </a:p>
          <a:p>
            <a:pPr marL="347663" lvl="1" indent="-228600" eaLnBrk="1" hangingPunct="1">
              <a:buFontTx/>
              <a:buChar char="•"/>
            </a:pPr>
            <a:r>
              <a:rPr lang="en-US" sz="2200" b="1" dirty="0">
                <a:solidFill>
                  <a:srgbClr val="006600"/>
                </a:solidFill>
                <a:latin typeface="Times New Roman" pitchFamily="18" charset="0"/>
              </a:rPr>
              <a:t>50 hours small group discussion</a:t>
            </a:r>
          </a:p>
          <a:p>
            <a:pPr marL="347663" lvl="1" indent="-228600" eaLnBrk="1" hangingPunct="1">
              <a:buFontTx/>
              <a:buChar char="•"/>
            </a:pPr>
            <a:r>
              <a:rPr lang="en-US" sz="2200" b="1" dirty="0">
                <a:solidFill>
                  <a:srgbClr val="006600"/>
                </a:solidFill>
                <a:latin typeface="Times New Roman" pitchFamily="18" charset="0"/>
              </a:rPr>
              <a:t>100+ hours individual preparation (1 to 2 hours/case)</a:t>
            </a:r>
          </a:p>
          <a:p>
            <a:pPr eaLnBrk="1" hangingPunct="1"/>
            <a:r>
              <a:rPr lang="en-US" sz="2400" b="1" dirty="0">
                <a:solidFill>
                  <a:srgbClr val="003366"/>
                </a:solidFill>
                <a:latin typeface="Times New Roman" pitchFamily="18" charset="0"/>
              </a:rPr>
              <a:t>Exercises, Simulations and Seminars</a:t>
            </a:r>
          </a:p>
          <a:p>
            <a:pPr marL="347663" lvl="1" indent="-228600" eaLnBrk="1" hangingPunct="1">
              <a:buFontTx/>
              <a:buChar char="•"/>
            </a:pPr>
            <a:r>
              <a:rPr lang="en-US" sz="2200" b="1" dirty="0" smtClean="0">
                <a:solidFill>
                  <a:srgbClr val="006600"/>
                </a:solidFill>
                <a:latin typeface="Times New Roman" pitchFamily="18" charset="0"/>
              </a:rPr>
              <a:t>Mount Everest Decision-making Exercise – 2 blocks; 3 hours</a:t>
            </a:r>
          </a:p>
          <a:p>
            <a:pPr marL="347663" lvl="1" indent="-228600" eaLnBrk="1" hangingPunct="1">
              <a:buFontTx/>
              <a:buChar char="•"/>
            </a:pPr>
            <a:r>
              <a:rPr lang="en-US" sz="2200" b="1" dirty="0" smtClean="0">
                <a:solidFill>
                  <a:srgbClr val="006600"/>
                </a:solidFill>
                <a:latin typeface="Times New Roman" pitchFamily="18" charset="0"/>
              </a:rPr>
              <a:t>PPBE </a:t>
            </a:r>
            <a:r>
              <a:rPr lang="en-US" sz="2200" b="1" dirty="0">
                <a:solidFill>
                  <a:srgbClr val="006600"/>
                </a:solidFill>
                <a:latin typeface="Times New Roman" pitchFamily="18" charset="0"/>
              </a:rPr>
              <a:t>Seminar – 1.5 blocks; 2 </a:t>
            </a:r>
            <a:r>
              <a:rPr lang="en-US" sz="2200" b="1" dirty="0" smtClean="0">
                <a:solidFill>
                  <a:srgbClr val="006600"/>
                </a:solidFill>
                <a:latin typeface="Times New Roman" pitchFamily="18" charset="0"/>
              </a:rPr>
              <a:t>hours</a:t>
            </a:r>
          </a:p>
          <a:p>
            <a:pPr marL="347663" lvl="1" indent="-228600" eaLnBrk="1" hangingPunct="1">
              <a:buFontTx/>
              <a:buChar char="•"/>
            </a:pPr>
            <a:r>
              <a:rPr lang="en-US" sz="2200" b="1" dirty="0" smtClean="0">
                <a:solidFill>
                  <a:srgbClr val="006600"/>
                </a:solidFill>
                <a:latin typeface="Times New Roman" pitchFamily="18" charset="0"/>
              </a:rPr>
              <a:t>EVM, Contract Types, Risk Mgmt Seminars – 3 blocks; 4.5 hours</a:t>
            </a:r>
            <a:endParaRPr lang="en-US" sz="2200" b="1" dirty="0">
              <a:solidFill>
                <a:srgbClr val="006600"/>
              </a:solidFill>
              <a:latin typeface="Times New Roman" pitchFamily="18" charset="0"/>
            </a:endParaRPr>
          </a:p>
          <a:p>
            <a:pPr marL="347663" lvl="1" indent="-228600" eaLnBrk="1" hangingPunct="1">
              <a:buFontTx/>
              <a:buChar char="•"/>
            </a:pPr>
            <a:r>
              <a:rPr lang="en-US" sz="2200" b="1" dirty="0">
                <a:solidFill>
                  <a:srgbClr val="006600"/>
                </a:solidFill>
                <a:latin typeface="Times New Roman" pitchFamily="18" charset="0"/>
              </a:rPr>
              <a:t>Media Training - 6 blocks; 16 hours</a:t>
            </a:r>
          </a:p>
          <a:p>
            <a:pPr marL="347663" lvl="1" indent="-228600" eaLnBrk="1" hangingPunct="1">
              <a:buFontTx/>
              <a:buChar char="•"/>
            </a:pPr>
            <a:r>
              <a:rPr lang="en-US" sz="2200" b="1" dirty="0">
                <a:solidFill>
                  <a:srgbClr val="006600"/>
                </a:solidFill>
                <a:latin typeface="Times New Roman" pitchFamily="18" charset="0"/>
              </a:rPr>
              <a:t>Looking Glass Leadership Simulation – 7 blocks; 18 hours</a:t>
            </a:r>
          </a:p>
          <a:p>
            <a:pPr marL="347663" lvl="1" indent="-228600" eaLnBrk="1" hangingPunct="1">
              <a:buFontTx/>
              <a:buChar char="•"/>
            </a:pPr>
            <a:r>
              <a:rPr lang="en-US" sz="2200" b="1" dirty="0" smtClean="0">
                <a:solidFill>
                  <a:srgbClr val="006600"/>
                </a:solidFill>
                <a:latin typeface="Times New Roman" pitchFamily="18" charset="0"/>
              </a:rPr>
              <a:t>Negotiation Exercises </a:t>
            </a:r>
            <a:r>
              <a:rPr lang="en-US" sz="2200" b="1" dirty="0">
                <a:solidFill>
                  <a:srgbClr val="006600"/>
                </a:solidFill>
                <a:latin typeface="Times New Roman" pitchFamily="18" charset="0"/>
              </a:rPr>
              <a:t>– </a:t>
            </a:r>
            <a:r>
              <a:rPr lang="en-US" sz="2200" b="1" dirty="0" smtClean="0">
                <a:solidFill>
                  <a:srgbClr val="006600"/>
                </a:solidFill>
                <a:latin typeface="Times New Roman" pitchFamily="18" charset="0"/>
              </a:rPr>
              <a:t>5 </a:t>
            </a:r>
            <a:r>
              <a:rPr lang="en-US" sz="2200" b="1" dirty="0">
                <a:solidFill>
                  <a:srgbClr val="006600"/>
                </a:solidFill>
                <a:latin typeface="Times New Roman" pitchFamily="18" charset="0"/>
              </a:rPr>
              <a:t>blocks; </a:t>
            </a:r>
            <a:r>
              <a:rPr lang="en-US" sz="2200" b="1" dirty="0" smtClean="0">
                <a:solidFill>
                  <a:srgbClr val="006600"/>
                </a:solidFill>
                <a:latin typeface="Times New Roman" pitchFamily="18" charset="0"/>
              </a:rPr>
              <a:t>9 </a:t>
            </a:r>
            <a:r>
              <a:rPr lang="en-US" sz="2200" b="1" dirty="0">
                <a:solidFill>
                  <a:srgbClr val="006600"/>
                </a:solidFill>
                <a:latin typeface="Times New Roman" pitchFamily="18" charset="0"/>
              </a:rPr>
              <a:t>hours</a:t>
            </a:r>
          </a:p>
          <a:p>
            <a:pPr marL="347663" lvl="1" indent="-228600" eaLnBrk="1" hangingPunct="1">
              <a:buFontTx/>
              <a:buChar char="•"/>
            </a:pPr>
            <a:r>
              <a:rPr lang="en-US" sz="2200" b="1" dirty="0" smtClean="0">
                <a:solidFill>
                  <a:srgbClr val="006600"/>
                </a:solidFill>
                <a:latin typeface="Times New Roman" pitchFamily="18" charset="0"/>
              </a:rPr>
              <a:t>Afternoon </a:t>
            </a:r>
            <a:r>
              <a:rPr lang="en-US" sz="2200" b="1" dirty="0">
                <a:solidFill>
                  <a:srgbClr val="006600"/>
                </a:solidFill>
                <a:latin typeface="Times New Roman" pitchFamily="18" charset="0"/>
              </a:rPr>
              <a:t>Seminars – </a:t>
            </a:r>
            <a:r>
              <a:rPr lang="en-US" sz="2200" b="1" dirty="0" smtClean="0">
                <a:solidFill>
                  <a:srgbClr val="006600"/>
                </a:solidFill>
                <a:latin typeface="Times New Roman" pitchFamily="18" charset="0"/>
              </a:rPr>
              <a:t>10+ </a:t>
            </a:r>
            <a:r>
              <a:rPr lang="en-US" sz="2200" b="1" dirty="0">
                <a:solidFill>
                  <a:srgbClr val="006600"/>
                </a:solidFill>
                <a:latin typeface="Times New Roman" pitchFamily="18" charset="0"/>
              </a:rPr>
              <a:t>optional seminars; </a:t>
            </a:r>
            <a:r>
              <a:rPr lang="en-US" sz="2200" b="1" dirty="0" smtClean="0">
                <a:solidFill>
                  <a:srgbClr val="006600"/>
                </a:solidFill>
                <a:latin typeface="Times New Roman" pitchFamily="18" charset="0"/>
              </a:rPr>
              <a:t>20+ </a:t>
            </a:r>
            <a:r>
              <a:rPr lang="en-US" sz="2200" b="1" dirty="0">
                <a:solidFill>
                  <a:srgbClr val="006600"/>
                </a:solidFill>
                <a:latin typeface="Times New Roman" pitchFamily="18" charset="0"/>
              </a:rPr>
              <a:t>hours</a:t>
            </a:r>
          </a:p>
        </p:txBody>
      </p:sp>
      <p:sp>
        <p:nvSpPr>
          <p:cNvPr id="137220" name="Text Box 4"/>
          <p:cNvSpPr txBox="1">
            <a:spLocks noChangeArrowheads="1"/>
          </p:cNvSpPr>
          <p:nvPr/>
        </p:nvSpPr>
        <p:spPr bwMode="auto">
          <a:xfrm>
            <a:off x="6705600" y="1524000"/>
            <a:ext cx="1981200" cy="1373188"/>
          </a:xfrm>
          <a:prstGeom prst="rect">
            <a:avLst/>
          </a:prstGeom>
          <a:noFill/>
          <a:ln w="9525">
            <a:noFill/>
            <a:miter lim="800000"/>
            <a:headEnd/>
            <a:tailEnd/>
          </a:ln>
          <a:effectLst/>
        </p:spPr>
        <p:txBody>
          <a:bodyPr>
            <a:spAutoFit/>
          </a:bodyPr>
          <a:lstStyle/>
          <a:p>
            <a:r>
              <a:rPr lang="en-US" sz="2800" b="1"/>
              <a:t>~70% of formal class time</a:t>
            </a:r>
          </a:p>
        </p:txBody>
      </p:sp>
      <p:sp>
        <p:nvSpPr>
          <p:cNvPr id="137221" name="AutoShape 5"/>
          <p:cNvSpPr>
            <a:spLocks/>
          </p:cNvSpPr>
          <p:nvPr/>
        </p:nvSpPr>
        <p:spPr bwMode="auto">
          <a:xfrm>
            <a:off x="6400800" y="1774825"/>
            <a:ext cx="228600" cy="914400"/>
          </a:xfrm>
          <a:prstGeom prst="rightBrace">
            <a:avLst>
              <a:gd name="adj1" fmla="val 33333"/>
              <a:gd name="adj2" fmla="val 50000"/>
            </a:avLst>
          </a:prstGeom>
          <a:noFill/>
          <a:ln w="2857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87A5218-72A4-4B2E-A959-F809BBFAD1C4}" type="slidenum">
              <a:rPr lang="en-US"/>
              <a:pPr/>
              <a:t>16</a:t>
            </a:fld>
            <a:endParaRPr lang="en-US"/>
          </a:p>
        </p:txBody>
      </p:sp>
      <p:sp>
        <p:nvSpPr>
          <p:cNvPr id="139266" name="Rectangle 2"/>
          <p:cNvSpPr>
            <a:spLocks noGrp="1" noChangeArrowheads="1"/>
          </p:cNvSpPr>
          <p:nvPr>
            <p:ph type="title"/>
          </p:nvPr>
        </p:nvSpPr>
        <p:spPr>
          <a:noFill/>
          <a:ln/>
        </p:spPr>
        <p:txBody>
          <a:bodyPr/>
          <a:lstStyle/>
          <a:p>
            <a:r>
              <a:rPr lang="en-US" sz="4600">
                <a:solidFill>
                  <a:schemeClr val="bg1"/>
                </a:solidFill>
              </a:rPr>
              <a:t>Course Construct (cont.)</a:t>
            </a:r>
          </a:p>
        </p:txBody>
      </p:sp>
      <p:sp>
        <p:nvSpPr>
          <p:cNvPr id="139267" name="Text Box 3"/>
          <p:cNvSpPr txBox="1">
            <a:spLocks noChangeArrowheads="1"/>
          </p:cNvSpPr>
          <p:nvPr/>
        </p:nvSpPr>
        <p:spPr bwMode="auto">
          <a:xfrm>
            <a:off x="381000" y="1333500"/>
            <a:ext cx="7960769" cy="4278094"/>
          </a:xfrm>
          <a:prstGeom prst="rect">
            <a:avLst/>
          </a:prstGeom>
          <a:noFill/>
          <a:ln w="9525">
            <a:noFill/>
            <a:miter lim="800000"/>
            <a:headEnd/>
            <a:tailEnd/>
          </a:ln>
          <a:effectLst/>
        </p:spPr>
        <p:txBody>
          <a:bodyPr wrap="none">
            <a:spAutoFit/>
          </a:bodyPr>
          <a:lstStyle/>
          <a:p>
            <a:pPr eaLnBrk="1" hangingPunct="1"/>
            <a:r>
              <a:rPr lang="en-US" sz="2400" b="1" dirty="0">
                <a:solidFill>
                  <a:srgbClr val="003366"/>
                </a:solidFill>
                <a:latin typeface="Times New Roman" pitchFamily="18" charset="0"/>
              </a:rPr>
              <a:t>Broadened Perspectives</a:t>
            </a:r>
          </a:p>
          <a:p>
            <a:pPr lvl="1" indent="-228600" eaLnBrk="1" hangingPunct="1">
              <a:buFontTx/>
              <a:buChar char="•"/>
            </a:pPr>
            <a:r>
              <a:rPr lang="en-US" sz="2000" b="1" dirty="0" smtClean="0">
                <a:solidFill>
                  <a:srgbClr val="006600"/>
                </a:solidFill>
                <a:latin typeface="Times New Roman" pitchFamily="18" charset="0"/>
              </a:rPr>
              <a:t>12 </a:t>
            </a:r>
            <a:r>
              <a:rPr lang="en-US" sz="2000" b="1" dirty="0">
                <a:solidFill>
                  <a:srgbClr val="006600"/>
                </a:solidFill>
                <a:latin typeface="Times New Roman" pitchFamily="18" charset="0"/>
              </a:rPr>
              <a:t>(or more) Distinguished Guest Practitioners – </a:t>
            </a:r>
            <a:r>
              <a:rPr lang="en-US" sz="2000" b="1" dirty="0" smtClean="0">
                <a:solidFill>
                  <a:srgbClr val="006600"/>
                </a:solidFill>
                <a:latin typeface="Times New Roman" pitchFamily="18" charset="0"/>
              </a:rPr>
              <a:t>12+ </a:t>
            </a:r>
            <a:r>
              <a:rPr lang="en-US" sz="2000" b="1" dirty="0">
                <a:solidFill>
                  <a:srgbClr val="006600"/>
                </a:solidFill>
                <a:latin typeface="Times New Roman" pitchFamily="18" charset="0"/>
              </a:rPr>
              <a:t>hours</a:t>
            </a:r>
          </a:p>
          <a:p>
            <a:pPr lvl="1" indent="-228600" eaLnBrk="1" hangingPunct="1">
              <a:buFontTx/>
              <a:buChar char="•"/>
            </a:pPr>
            <a:r>
              <a:rPr lang="en-US" sz="2000" b="1" dirty="0">
                <a:solidFill>
                  <a:srgbClr val="006600"/>
                </a:solidFill>
                <a:latin typeface="Times New Roman" pitchFamily="18" charset="0"/>
              </a:rPr>
              <a:t>Capitol Hill Workshop – 6 blocks; 20 hours on Capitol Hill</a:t>
            </a:r>
          </a:p>
          <a:p>
            <a:pPr lvl="1" indent="-228600" eaLnBrk="1" hangingPunct="1">
              <a:buFontTx/>
              <a:buChar char="•"/>
            </a:pPr>
            <a:r>
              <a:rPr lang="en-US" sz="2000" b="1" dirty="0" smtClean="0">
                <a:solidFill>
                  <a:srgbClr val="006600"/>
                </a:solidFill>
                <a:latin typeface="Times New Roman" pitchFamily="18" charset="0"/>
              </a:rPr>
              <a:t>PEO/SYSCOM (Fall offering only)</a:t>
            </a:r>
            <a:endParaRPr lang="en-US" sz="2000" b="1" dirty="0">
              <a:solidFill>
                <a:srgbClr val="006600"/>
              </a:solidFill>
              <a:latin typeface="Times New Roman" pitchFamily="18" charset="0"/>
            </a:endParaRPr>
          </a:p>
          <a:p>
            <a:pPr eaLnBrk="1" hangingPunct="1"/>
            <a:r>
              <a:rPr lang="en-US" sz="2400" b="1" dirty="0">
                <a:solidFill>
                  <a:srgbClr val="003366"/>
                </a:solidFill>
                <a:latin typeface="Times New Roman" pitchFamily="18" charset="0"/>
              </a:rPr>
              <a:t>Personal Development</a:t>
            </a:r>
          </a:p>
          <a:p>
            <a:pPr lvl="1" indent="-228600" eaLnBrk="1" hangingPunct="1">
              <a:buFontTx/>
              <a:buChar char="•"/>
            </a:pPr>
            <a:r>
              <a:rPr lang="en-US" sz="2000" b="1" dirty="0">
                <a:solidFill>
                  <a:srgbClr val="006600"/>
                </a:solidFill>
                <a:latin typeface="Times New Roman" pitchFamily="18" charset="0"/>
              </a:rPr>
              <a:t>360 Feedback Instrument (Leadership Mirror) – 1 block; 2 hours</a:t>
            </a:r>
          </a:p>
          <a:p>
            <a:pPr lvl="1" indent="-228600" eaLnBrk="1" hangingPunct="1">
              <a:buFontTx/>
              <a:buChar char="•"/>
            </a:pPr>
            <a:r>
              <a:rPr lang="en-US" sz="2000" b="1" dirty="0">
                <a:solidFill>
                  <a:srgbClr val="006600"/>
                </a:solidFill>
                <a:latin typeface="Times New Roman" pitchFamily="18" charset="0"/>
              </a:rPr>
              <a:t>Advanced MBTI (Step II) instrument – 3 blocks; 4 hours</a:t>
            </a:r>
          </a:p>
          <a:p>
            <a:pPr lvl="1" indent="-228600" eaLnBrk="1" hangingPunct="1">
              <a:buFontTx/>
              <a:buChar char="•"/>
            </a:pPr>
            <a:r>
              <a:rPr lang="en-US" sz="2000" b="1" dirty="0">
                <a:solidFill>
                  <a:srgbClr val="006600"/>
                </a:solidFill>
                <a:latin typeface="Times New Roman" pitchFamily="18" charset="0"/>
              </a:rPr>
              <a:t>Faculty Assessment – 2 or 3 times</a:t>
            </a:r>
          </a:p>
          <a:p>
            <a:pPr lvl="1" indent="-228600" eaLnBrk="1" hangingPunct="1">
              <a:buFontTx/>
              <a:buChar char="•"/>
            </a:pPr>
            <a:r>
              <a:rPr lang="en-US" sz="2000" b="1" dirty="0">
                <a:solidFill>
                  <a:srgbClr val="006600"/>
                </a:solidFill>
                <a:latin typeface="Times New Roman" pitchFamily="18" charset="0"/>
              </a:rPr>
              <a:t>Electives – 3 blocks; 4.5 hours</a:t>
            </a:r>
          </a:p>
          <a:p>
            <a:pPr lvl="1" indent="-228600" eaLnBrk="1" hangingPunct="1">
              <a:buFontTx/>
              <a:buChar char="•"/>
            </a:pPr>
            <a:r>
              <a:rPr lang="en-US" sz="2000" b="1" dirty="0">
                <a:solidFill>
                  <a:srgbClr val="006600"/>
                </a:solidFill>
                <a:latin typeface="Times New Roman" pitchFamily="18" charset="0"/>
              </a:rPr>
              <a:t>Personal Growth </a:t>
            </a:r>
            <a:r>
              <a:rPr lang="en-US" sz="2000" b="1" dirty="0" smtClean="0">
                <a:solidFill>
                  <a:srgbClr val="006600"/>
                </a:solidFill>
                <a:latin typeface="Times New Roman" pitchFamily="18" charset="0"/>
              </a:rPr>
              <a:t>Plans (Headline article)</a:t>
            </a:r>
            <a:endParaRPr lang="en-US" sz="2000" b="1" dirty="0">
              <a:solidFill>
                <a:srgbClr val="006600"/>
              </a:solidFill>
              <a:latin typeface="Times New Roman" pitchFamily="18" charset="0"/>
            </a:endParaRPr>
          </a:p>
          <a:p>
            <a:pPr eaLnBrk="1" hangingPunct="1"/>
            <a:r>
              <a:rPr lang="en-US" sz="2400" b="1" dirty="0">
                <a:solidFill>
                  <a:srgbClr val="003366"/>
                </a:solidFill>
                <a:latin typeface="Times New Roman" pitchFamily="18" charset="0"/>
              </a:rPr>
              <a:t>International Acquisition Training</a:t>
            </a:r>
            <a:endParaRPr lang="en-US" sz="2000" b="1" dirty="0">
              <a:solidFill>
                <a:srgbClr val="006600"/>
              </a:solidFill>
              <a:latin typeface="Times New Roman" pitchFamily="18" charset="0"/>
            </a:endParaRPr>
          </a:p>
          <a:p>
            <a:pPr lvl="1" indent="-228600" eaLnBrk="1" hangingPunct="1">
              <a:buFontTx/>
              <a:buChar char="•"/>
            </a:pPr>
            <a:r>
              <a:rPr lang="en-US" sz="2000" b="1" dirty="0">
                <a:solidFill>
                  <a:srgbClr val="006600"/>
                </a:solidFill>
                <a:latin typeface="Times New Roman" pitchFamily="18" charset="0"/>
              </a:rPr>
              <a:t>5 DAU International cases </a:t>
            </a:r>
          </a:p>
          <a:p>
            <a:pPr lvl="1" indent="-228600" eaLnBrk="1" hangingPunct="1">
              <a:buFontTx/>
              <a:buChar char="•"/>
            </a:pPr>
            <a:r>
              <a:rPr lang="en-US" sz="2000" b="1" dirty="0">
                <a:solidFill>
                  <a:srgbClr val="006600"/>
                </a:solidFill>
                <a:latin typeface="Times New Roman" pitchFamily="18" charset="0"/>
              </a:rPr>
              <a:t>Comparative Acquisition Systems seminar, Dr. Jerry Abbott, ICAF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19646BF-0839-485F-ABEC-1B2F2F1BB500}" type="slidenum">
              <a:rPr lang="en-US"/>
              <a:pPr/>
              <a:t>17</a:t>
            </a:fld>
            <a:endParaRPr lang="en-US"/>
          </a:p>
        </p:txBody>
      </p:sp>
      <p:sp>
        <p:nvSpPr>
          <p:cNvPr id="99330" name="Rectangle 2"/>
          <p:cNvSpPr>
            <a:spLocks noGrp="1" noChangeArrowheads="1"/>
          </p:cNvSpPr>
          <p:nvPr>
            <p:ph type="title"/>
          </p:nvPr>
        </p:nvSpPr>
        <p:spPr/>
        <p:txBody>
          <a:bodyPr/>
          <a:lstStyle/>
          <a:p>
            <a:r>
              <a:rPr lang="en-US" sz="3800"/>
              <a:t>PMT-401 – more than “100 cases”; more than just defense acquisition</a:t>
            </a:r>
          </a:p>
        </p:txBody>
      </p:sp>
      <p:sp>
        <p:nvSpPr>
          <p:cNvPr id="99331" name="Rectangle 3"/>
          <p:cNvSpPr>
            <a:spLocks noGrp="1" noChangeArrowheads="1"/>
          </p:cNvSpPr>
          <p:nvPr>
            <p:ph type="body" idx="1"/>
          </p:nvPr>
        </p:nvSpPr>
        <p:spPr/>
        <p:txBody>
          <a:bodyPr/>
          <a:lstStyle/>
          <a:p>
            <a:pPr>
              <a:lnSpc>
                <a:spcPct val="80000"/>
              </a:lnSpc>
            </a:pPr>
            <a:r>
              <a:rPr lang="en-US" sz="2800" dirty="0"/>
              <a:t>Develop critical thinking in their organizations </a:t>
            </a:r>
          </a:p>
          <a:p>
            <a:pPr>
              <a:lnSpc>
                <a:spcPct val="80000"/>
              </a:lnSpc>
            </a:pPr>
            <a:r>
              <a:rPr lang="en-US" sz="2800" dirty="0"/>
              <a:t>Manage the decision making process</a:t>
            </a:r>
          </a:p>
          <a:p>
            <a:pPr>
              <a:lnSpc>
                <a:spcPct val="80000"/>
              </a:lnSpc>
            </a:pPr>
            <a:r>
              <a:rPr lang="en-US" sz="2800" dirty="0"/>
              <a:t>Develop network of trusted advisors</a:t>
            </a:r>
          </a:p>
          <a:p>
            <a:pPr>
              <a:lnSpc>
                <a:spcPct val="80000"/>
              </a:lnSpc>
            </a:pPr>
            <a:r>
              <a:rPr lang="en-US" sz="2800" dirty="0"/>
              <a:t>Apply the power of good questions</a:t>
            </a:r>
          </a:p>
          <a:p>
            <a:pPr>
              <a:lnSpc>
                <a:spcPct val="80000"/>
              </a:lnSpc>
            </a:pPr>
            <a:r>
              <a:rPr lang="en-US" sz="2800" dirty="0"/>
              <a:t>Work on leadership and management skills in a safe environment</a:t>
            </a:r>
          </a:p>
          <a:p>
            <a:pPr lvl="1">
              <a:lnSpc>
                <a:spcPct val="80000"/>
              </a:lnSpc>
            </a:pPr>
            <a:r>
              <a:rPr lang="en-US" sz="2400" dirty="0"/>
              <a:t>Listening			</a:t>
            </a:r>
          </a:p>
          <a:p>
            <a:pPr lvl="1">
              <a:lnSpc>
                <a:spcPct val="80000"/>
              </a:lnSpc>
            </a:pPr>
            <a:r>
              <a:rPr lang="en-US" sz="2400" dirty="0"/>
              <a:t>Open to ideas</a:t>
            </a:r>
          </a:p>
          <a:p>
            <a:pPr lvl="1">
              <a:lnSpc>
                <a:spcPct val="80000"/>
              </a:lnSpc>
            </a:pPr>
            <a:r>
              <a:rPr lang="en-US" sz="2400" dirty="0"/>
              <a:t>Patience</a:t>
            </a:r>
          </a:p>
          <a:p>
            <a:pPr>
              <a:lnSpc>
                <a:spcPct val="80000"/>
              </a:lnSpc>
            </a:pPr>
            <a:r>
              <a:rPr lang="en-US" sz="2800" dirty="0" smtClean="0"/>
              <a:t>Learn </a:t>
            </a:r>
            <a:r>
              <a:rPr lang="en-US" sz="2800" dirty="0"/>
              <a:t>something about </a:t>
            </a:r>
            <a:r>
              <a:rPr lang="en-US" sz="2800" dirty="0" smtClean="0"/>
              <a:t>themselves to become more effective as a senior leader</a:t>
            </a:r>
            <a:endParaRPr lang="en-US" sz="2800" dirty="0"/>
          </a:p>
          <a:p>
            <a:pPr>
              <a:lnSpc>
                <a:spcPct val="80000"/>
              </a:lnSpc>
            </a:pPr>
            <a:endParaRPr lang="en-US" sz="2800" dirty="0"/>
          </a:p>
        </p:txBody>
      </p:sp>
      <p:sp>
        <p:nvSpPr>
          <p:cNvPr id="99333" name="Rectangle 5"/>
          <p:cNvSpPr>
            <a:spLocks noChangeArrowheads="1"/>
          </p:cNvSpPr>
          <p:nvPr/>
        </p:nvSpPr>
        <p:spPr bwMode="auto">
          <a:xfrm>
            <a:off x="3505200" y="3962400"/>
            <a:ext cx="5105400" cy="1143000"/>
          </a:xfrm>
          <a:prstGeom prst="rect">
            <a:avLst/>
          </a:prstGeom>
          <a:noFill/>
          <a:ln w="9525">
            <a:noFill/>
            <a:miter lim="800000"/>
            <a:headEnd/>
            <a:tailEnd/>
          </a:ln>
          <a:effectLst/>
        </p:spPr>
        <p:txBody>
          <a:bodyPr/>
          <a:lstStyle/>
          <a:p>
            <a:pPr marL="742950" lvl="1" indent="-283464" eaLnBrk="1" hangingPunct="1">
              <a:spcBef>
                <a:spcPts val="0"/>
              </a:spcBef>
              <a:buClr>
                <a:schemeClr val="accent1"/>
              </a:buClr>
              <a:buSzPct val="70000"/>
              <a:buFont typeface="Wingdings" pitchFamily="2" charset="2"/>
              <a:buChar char="l"/>
            </a:pPr>
            <a:r>
              <a:rPr lang="en-US" sz="2400" dirty="0" smtClean="0"/>
              <a:t>Asking good questions</a:t>
            </a:r>
          </a:p>
          <a:p>
            <a:pPr marL="742950" lvl="1" indent="-283464" eaLnBrk="1" hangingPunct="1">
              <a:spcBef>
                <a:spcPts val="0"/>
              </a:spcBef>
              <a:buClr>
                <a:schemeClr val="accent1"/>
              </a:buClr>
              <a:buSzPct val="70000"/>
              <a:buFont typeface="Wingdings" pitchFamily="2" charset="2"/>
              <a:buChar char="l"/>
            </a:pPr>
            <a:r>
              <a:rPr lang="en-US" sz="2400" dirty="0" smtClean="0"/>
              <a:t>Question assumptions</a:t>
            </a:r>
            <a:endParaRPr lang="en-US" sz="2400" dirty="0"/>
          </a:p>
          <a:p>
            <a:pPr marL="742950" lvl="1" indent="-283464" eaLnBrk="1" hangingPunct="1">
              <a:spcBef>
                <a:spcPts val="0"/>
              </a:spcBef>
              <a:buClr>
                <a:schemeClr val="accent1"/>
              </a:buClr>
              <a:buSzPct val="70000"/>
              <a:buFont typeface="Wingdings" pitchFamily="2" charset="2"/>
              <a:buChar char="l"/>
            </a:pPr>
            <a:r>
              <a:rPr lang="en-US" sz="2400" dirty="0"/>
              <a:t>Assess bias &amp; perceptions</a:t>
            </a:r>
          </a:p>
          <a:p>
            <a:pPr marL="342900" indent="-283464" eaLnBrk="1" hangingPunct="1">
              <a:lnSpc>
                <a:spcPct val="90000"/>
              </a:lnSpc>
              <a:spcBef>
                <a:spcPts val="0"/>
              </a:spcBef>
              <a:buClr>
                <a:schemeClr val="hlink"/>
              </a:buClr>
              <a:buSzPct val="80000"/>
              <a:buFont typeface="Wingdings" pitchFamily="2" charset="2"/>
              <a:buChar char="l"/>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sz="half" idx="1"/>
          </p:nvPr>
        </p:nvSpPr>
        <p:spPr bwMode="auto">
          <a:xfrm>
            <a:off x="1219200" y="1384300"/>
            <a:ext cx="7162800" cy="533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b="1" smtClean="0">
                <a:latin typeface="Arial" pitchFamily="34" charset="0"/>
              </a:rPr>
              <a:t>The integration of four primary elements:</a:t>
            </a:r>
          </a:p>
        </p:txBody>
      </p:sp>
      <p:sp>
        <p:nvSpPr>
          <p:cNvPr id="1029" name="Oval 4"/>
          <p:cNvSpPr>
            <a:spLocks noChangeArrowheads="1"/>
          </p:cNvSpPr>
          <p:nvPr/>
        </p:nvSpPr>
        <p:spPr bwMode="auto">
          <a:xfrm>
            <a:off x="1182688" y="2182813"/>
            <a:ext cx="6705600" cy="3568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0" name="Text Box 5"/>
          <p:cNvSpPr txBox="1">
            <a:spLocks noChangeArrowheads="1"/>
          </p:cNvSpPr>
          <p:nvPr/>
        </p:nvSpPr>
        <p:spPr bwMode="auto">
          <a:xfrm>
            <a:off x="5235575" y="2438400"/>
            <a:ext cx="1066800" cy="366713"/>
          </a:xfrm>
          <a:prstGeom prst="rect">
            <a:avLst/>
          </a:prstGeom>
          <a:noFill/>
          <a:ln w="9525">
            <a:noFill/>
            <a:miter lim="800000"/>
            <a:headEnd/>
            <a:tailEnd/>
          </a:ln>
        </p:spPr>
        <p:txBody>
          <a:bodyPr>
            <a:spAutoFit/>
          </a:bodyPr>
          <a:lstStyle/>
          <a:p>
            <a:pPr algn="ctr">
              <a:spcBef>
                <a:spcPct val="50000"/>
              </a:spcBef>
            </a:pPr>
            <a:r>
              <a:rPr lang="en-US" sz="1800" b="1">
                <a:latin typeface="Arial" pitchFamily="34" charset="0"/>
              </a:rPr>
              <a:t>Faculty</a:t>
            </a:r>
          </a:p>
        </p:txBody>
      </p:sp>
      <p:sp>
        <p:nvSpPr>
          <p:cNvPr id="1031" name="Text Box 6"/>
          <p:cNvSpPr txBox="1">
            <a:spLocks noChangeArrowheads="1"/>
          </p:cNvSpPr>
          <p:nvPr/>
        </p:nvSpPr>
        <p:spPr bwMode="auto">
          <a:xfrm>
            <a:off x="2687638" y="3938588"/>
            <a:ext cx="1543050" cy="366712"/>
          </a:xfrm>
          <a:prstGeom prst="rect">
            <a:avLst/>
          </a:prstGeom>
          <a:noFill/>
          <a:ln w="9525">
            <a:noFill/>
            <a:miter lim="800000"/>
            <a:headEnd/>
            <a:tailEnd/>
          </a:ln>
        </p:spPr>
        <p:txBody>
          <a:bodyPr>
            <a:spAutoFit/>
          </a:bodyPr>
          <a:lstStyle/>
          <a:p>
            <a:pPr algn="ctr">
              <a:spcBef>
                <a:spcPct val="50000"/>
              </a:spcBef>
            </a:pPr>
            <a:r>
              <a:rPr lang="en-US" sz="1800" b="1">
                <a:latin typeface="Arial" pitchFamily="34" charset="0"/>
              </a:rPr>
              <a:t>Facilities/IT</a:t>
            </a:r>
          </a:p>
        </p:txBody>
      </p:sp>
      <p:sp>
        <p:nvSpPr>
          <p:cNvPr id="1032" name="Text Box 7"/>
          <p:cNvSpPr txBox="1">
            <a:spLocks noChangeArrowheads="1"/>
          </p:cNvSpPr>
          <p:nvPr/>
        </p:nvSpPr>
        <p:spPr bwMode="auto">
          <a:xfrm>
            <a:off x="2790825" y="2457450"/>
            <a:ext cx="1408113" cy="366713"/>
          </a:xfrm>
          <a:prstGeom prst="rect">
            <a:avLst/>
          </a:prstGeom>
          <a:noFill/>
          <a:ln w="9525">
            <a:noFill/>
            <a:miter lim="800000"/>
            <a:headEnd/>
            <a:tailEnd/>
          </a:ln>
        </p:spPr>
        <p:txBody>
          <a:bodyPr>
            <a:spAutoFit/>
          </a:bodyPr>
          <a:lstStyle/>
          <a:p>
            <a:pPr algn="ctr">
              <a:spcBef>
                <a:spcPct val="50000"/>
              </a:spcBef>
            </a:pPr>
            <a:r>
              <a:rPr lang="en-US" sz="1800" b="1">
                <a:latin typeface="Arial" pitchFamily="34" charset="0"/>
              </a:rPr>
              <a:t>Students</a:t>
            </a:r>
          </a:p>
        </p:txBody>
      </p:sp>
      <p:sp>
        <p:nvSpPr>
          <p:cNvPr id="1033" name="Text Box 8"/>
          <p:cNvSpPr txBox="1">
            <a:spLocks noChangeArrowheads="1"/>
          </p:cNvSpPr>
          <p:nvPr/>
        </p:nvSpPr>
        <p:spPr bwMode="auto">
          <a:xfrm>
            <a:off x="4638675" y="3892550"/>
            <a:ext cx="2422525" cy="366713"/>
          </a:xfrm>
          <a:prstGeom prst="rect">
            <a:avLst/>
          </a:prstGeom>
          <a:noFill/>
          <a:ln w="9525">
            <a:noFill/>
            <a:miter lim="800000"/>
            <a:headEnd/>
            <a:tailEnd/>
          </a:ln>
        </p:spPr>
        <p:txBody>
          <a:bodyPr>
            <a:spAutoFit/>
          </a:bodyPr>
          <a:lstStyle/>
          <a:p>
            <a:pPr algn="ctr">
              <a:spcBef>
                <a:spcPct val="50000"/>
              </a:spcBef>
            </a:pPr>
            <a:r>
              <a:rPr lang="en-US" sz="1800" b="1">
                <a:latin typeface="Arial" pitchFamily="34" charset="0"/>
              </a:rPr>
              <a:t>Content</a:t>
            </a:r>
          </a:p>
        </p:txBody>
      </p:sp>
      <p:pic>
        <p:nvPicPr>
          <p:cNvPr id="1034" name="Picture 9" descr="student photo"/>
          <p:cNvPicPr>
            <a:picLocks noChangeAspect="1" noChangeArrowheads="1"/>
          </p:cNvPicPr>
          <p:nvPr/>
        </p:nvPicPr>
        <p:blipFill>
          <a:blip r:embed="rId3" cstate="print"/>
          <a:srcRect/>
          <a:stretch>
            <a:fillRect/>
          </a:stretch>
        </p:blipFill>
        <p:spPr bwMode="auto">
          <a:xfrm>
            <a:off x="2667000" y="2819400"/>
            <a:ext cx="1592263" cy="1039813"/>
          </a:xfrm>
          <a:prstGeom prst="rect">
            <a:avLst/>
          </a:prstGeom>
          <a:noFill/>
          <a:ln w="9525">
            <a:noFill/>
            <a:miter lim="800000"/>
            <a:headEnd/>
            <a:tailEnd/>
          </a:ln>
        </p:spPr>
      </p:pic>
      <p:pic>
        <p:nvPicPr>
          <p:cNvPr id="1035" name="Picture 10" descr="100_1249"/>
          <p:cNvPicPr>
            <a:picLocks noChangeAspect="1" noChangeArrowheads="1"/>
          </p:cNvPicPr>
          <p:nvPr/>
        </p:nvPicPr>
        <p:blipFill>
          <a:blip r:embed="rId4" cstate="print"/>
          <a:srcRect/>
          <a:stretch>
            <a:fillRect/>
          </a:stretch>
        </p:blipFill>
        <p:spPr bwMode="auto">
          <a:xfrm>
            <a:off x="4962525" y="2765425"/>
            <a:ext cx="1568450" cy="1046163"/>
          </a:xfrm>
          <a:prstGeom prst="rect">
            <a:avLst/>
          </a:prstGeom>
          <a:noFill/>
          <a:ln w="9525">
            <a:noFill/>
            <a:miter lim="800000"/>
            <a:headEnd/>
            <a:tailEnd/>
          </a:ln>
        </p:spPr>
      </p:pic>
      <p:pic>
        <p:nvPicPr>
          <p:cNvPr id="1036" name="Picture 11"/>
          <p:cNvPicPr>
            <a:picLocks noChangeAspect="1" noChangeArrowheads="1"/>
          </p:cNvPicPr>
          <p:nvPr/>
        </p:nvPicPr>
        <p:blipFill>
          <a:blip r:embed="rId5" cstate="print"/>
          <a:srcRect/>
          <a:stretch>
            <a:fillRect/>
          </a:stretch>
        </p:blipFill>
        <p:spPr bwMode="auto">
          <a:xfrm>
            <a:off x="2625725" y="4248150"/>
            <a:ext cx="1601788" cy="1025525"/>
          </a:xfrm>
          <a:prstGeom prst="rect">
            <a:avLst/>
          </a:prstGeom>
          <a:noFill/>
          <a:ln w="9525" algn="ctr">
            <a:noFill/>
            <a:miter lim="800000"/>
            <a:headEnd/>
            <a:tailEnd/>
          </a:ln>
        </p:spPr>
      </p:pic>
      <p:sp>
        <p:nvSpPr>
          <p:cNvPr id="1037" name="Rectangle 12"/>
          <p:cNvSpPr>
            <a:spLocks noChangeArrowheads="1"/>
          </p:cNvSpPr>
          <p:nvPr/>
        </p:nvSpPr>
        <p:spPr bwMode="auto">
          <a:xfrm>
            <a:off x="596900" y="5905500"/>
            <a:ext cx="7970838" cy="754063"/>
          </a:xfrm>
          <a:prstGeom prst="rect">
            <a:avLst/>
          </a:prstGeom>
          <a:solidFill>
            <a:schemeClr val="accent1"/>
          </a:solidFill>
          <a:ln w="9525">
            <a:solidFill>
              <a:schemeClr val="tx1"/>
            </a:solidFill>
            <a:miter lim="800000"/>
            <a:headEnd/>
            <a:tailEnd/>
          </a:ln>
        </p:spPr>
        <p:txBody>
          <a:bodyPr wrap="none" anchor="ctr"/>
          <a:lstStyle/>
          <a:p>
            <a:pPr algn="ctr"/>
            <a:r>
              <a:rPr lang="en-US" sz="1800" b="1" i="1">
                <a:latin typeface="Arial" pitchFamily="34" charset="0"/>
              </a:rPr>
              <a:t>GOAL:  SENIOR ACQUISITION PROFESSIONALS </a:t>
            </a:r>
          </a:p>
          <a:p>
            <a:pPr algn="ctr"/>
            <a:r>
              <a:rPr lang="en-US" sz="1800" b="1" i="1">
                <a:latin typeface="Arial" pitchFamily="34" charset="0"/>
              </a:rPr>
              <a:t>TO LEARN FROM EACH OTHER! </a:t>
            </a:r>
          </a:p>
        </p:txBody>
      </p:sp>
      <p:pic>
        <p:nvPicPr>
          <p:cNvPr id="1038" name="Picture 13" descr="j0401101"/>
          <p:cNvPicPr>
            <a:picLocks noChangeAspect="1" noChangeArrowheads="1"/>
          </p:cNvPicPr>
          <p:nvPr/>
        </p:nvPicPr>
        <p:blipFill>
          <a:blip r:embed="rId6" cstate="print"/>
          <a:srcRect/>
          <a:stretch>
            <a:fillRect/>
          </a:stretch>
        </p:blipFill>
        <p:spPr bwMode="auto">
          <a:xfrm>
            <a:off x="5765800" y="4268788"/>
            <a:ext cx="719138" cy="1077912"/>
          </a:xfrm>
          <a:prstGeom prst="rect">
            <a:avLst/>
          </a:prstGeom>
          <a:noFill/>
          <a:ln w="9525">
            <a:noFill/>
            <a:miter lim="800000"/>
            <a:headEnd/>
            <a:tailEnd/>
          </a:ln>
        </p:spPr>
      </p:pic>
      <p:graphicFrame>
        <p:nvGraphicFramePr>
          <p:cNvPr id="1026" name="Object 14"/>
          <p:cNvGraphicFramePr>
            <a:graphicFrameLocks noGrp="1" noChangeAspect="1"/>
          </p:cNvGraphicFramePr>
          <p:nvPr>
            <p:ph sz="half" idx="2"/>
          </p:nvPr>
        </p:nvGraphicFramePr>
        <p:xfrm>
          <a:off x="5041900" y="4221163"/>
          <a:ext cx="889000" cy="1217612"/>
        </p:xfrm>
        <a:graphic>
          <a:graphicData uri="http://schemas.openxmlformats.org/presentationml/2006/ole">
            <mc:AlternateContent xmlns:mc="http://schemas.openxmlformats.org/markup-compatibility/2006">
              <mc:Choice xmlns:v="urn:schemas-microsoft-com:vml" Requires="v">
                <p:oleObj spid="_x0000_s232453" name="Document" r:id="rId8" imgW="5809216" imgH="7960021" progId="Word.Document.8">
                  <p:embed/>
                </p:oleObj>
              </mc:Choice>
              <mc:Fallback>
                <p:oleObj name="Document" r:id="rId8" imgW="5809216" imgH="7960021" progId="Word.Document.8">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1900" y="4221163"/>
                        <a:ext cx="889000" cy="1217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9" name="WordArt 15"/>
          <p:cNvSpPr>
            <a:spLocks noChangeArrowheads="1" noChangeShapeType="1" noTextEdit="1"/>
          </p:cNvSpPr>
          <p:nvPr/>
        </p:nvSpPr>
        <p:spPr bwMode="auto">
          <a:xfrm rot="2221740">
            <a:off x="5811838" y="2582863"/>
            <a:ext cx="2493962" cy="1014412"/>
          </a:xfrm>
          <a:prstGeom prst="rect">
            <a:avLst/>
          </a:prstGeom>
        </p:spPr>
        <p:txBody>
          <a:bodyPr spcFirstLastPara="1" wrap="none" fromWordArt="1">
            <a:prstTxWarp prst="textArchUp">
              <a:avLst>
                <a:gd name="adj" fmla="val 12521180"/>
              </a:avLst>
            </a:prstTxWarp>
          </a:bodyPr>
          <a:lstStyle/>
          <a:p>
            <a:pPr algn="ctr"/>
            <a:r>
              <a:rPr lang="en-US" sz="2400" kern="10">
                <a:ln w="9525">
                  <a:solidFill>
                    <a:srgbClr val="000000"/>
                  </a:solidFill>
                  <a:round/>
                  <a:headEnd/>
                  <a:tailEnd/>
                </a:ln>
                <a:solidFill>
                  <a:srgbClr val="000000"/>
                </a:solidFill>
                <a:latin typeface="Arial Black"/>
              </a:rPr>
              <a:t>Construct</a:t>
            </a:r>
          </a:p>
        </p:txBody>
      </p:sp>
      <p:sp>
        <p:nvSpPr>
          <p:cNvPr id="16" name="Rectangle 2"/>
          <p:cNvSpPr>
            <a:spLocks noGrp="1" noChangeArrowheads="1"/>
          </p:cNvSpPr>
          <p:nvPr>
            <p:ph type="title"/>
          </p:nvPr>
        </p:nvSpPr>
        <p:spPr>
          <a:xfrm>
            <a:off x="195263" y="198120"/>
            <a:ext cx="8015287" cy="914400"/>
          </a:xfrm>
          <a:noFill/>
          <a:ln/>
        </p:spPr>
        <p:txBody>
          <a:bodyPr/>
          <a:lstStyle/>
          <a:p>
            <a:pPr algn="ctr"/>
            <a:r>
              <a:rPr lang="en-US" sz="4000" dirty="0" smtClean="0">
                <a:solidFill>
                  <a:schemeClr val="bg1"/>
                </a:solidFill>
              </a:rPr>
              <a:t>Program Manager’s Course</a:t>
            </a:r>
            <a:br>
              <a:rPr lang="en-US" sz="4000" dirty="0" smtClean="0">
                <a:solidFill>
                  <a:schemeClr val="bg1"/>
                </a:solidFill>
              </a:rPr>
            </a:br>
            <a:r>
              <a:rPr lang="en-US" sz="4000" dirty="0" smtClean="0">
                <a:solidFill>
                  <a:schemeClr val="bg1"/>
                </a:solidFill>
              </a:rPr>
              <a:t>PMT 401</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PMT-401 – What it is</a:t>
            </a:r>
            <a:endParaRPr lang="en-US" dirty="0"/>
          </a:p>
        </p:txBody>
      </p:sp>
      <p:sp>
        <p:nvSpPr>
          <p:cNvPr id="3" name="Content Placeholder 2"/>
          <p:cNvSpPr>
            <a:spLocks noGrp="1"/>
          </p:cNvSpPr>
          <p:nvPr>
            <p:ph idx="1"/>
          </p:nvPr>
        </p:nvSpPr>
        <p:spPr>
          <a:xfrm>
            <a:off x="609600" y="1600200"/>
            <a:ext cx="7924800" cy="4648200"/>
          </a:xfrm>
        </p:spPr>
        <p:txBody>
          <a:bodyPr>
            <a:normAutofit fontScale="92500" lnSpcReduction="20000"/>
          </a:bodyPr>
          <a:lstStyle/>
          <a:p>
            <a:r>
              <a:rPr lang="en-US" dirty="0" smtClean="0"/>
              <a:t>PMT-401 is:</a:t>
            </a:r>
          </a:p>
          <a:p>
            <a:pPr lvl="1"/>
            <a:r>
              <a:rPr lang="en-US" dirty="0" smtClean="0"/>
              <a:t>10-week intensive case study-based program modeled on the Harvard Case method</a:t>
            </a:r>
          </a:p>
          <a:p>
            <a:pPr lvl="1"/>
            <a:r>
              <a:rPr lang="en-US" dirty="0" smtClean="0"/>
              <a:t>Designed to enhance analytical, critical thinking and decision making skills to better lead large complex programs</a:t>
            </a:r>
          </a:p>
          <a:p>
            <a:pPr lvl="1"/>
            <a:r>
              <a:rPr lang="en-US" dirty="0" smtClean="0"/>
              <a:t>Blend of case studies (~70%) and non-case study learning events</a:t>
            </a:r>
          </a:p>
          <a:p>
            <a:pPr lvl="1"/>
            <a:r>
              <a:rPr lang="en-US" dirty="0" smtClean="0"/>
              <a:t>Executive education-like approach</a:t>
            </a:r>
          </a:p>
          <a:p>
            <a:pPr lvl="1"/>
            <a:r>
              <a:rPr lang="en-US" dirty="0" smtClean="0"/>
              <a:t>Student-centered learning</a:t>
            </a:r>
          </a:p>
          <a:p>
            <a:pPr lvl="1"/>
            <a:r>
              <a:rPr lang="en-US" dirty="0" smtClean="0"/>
              <a:t>Rich learning experience unlike any other DAU course students have experienced previously</a:t>
            </a:r>
            <a:endParaRPr lang="en-US" dirty="0"/>
          </a:p>
        </p:txBody>
      </p:sp>
      <p:sp>
        <p:nvSpPr>
          <p:cNvPr id="4" name="Slide Number Placeholder 3"/>
          <p:cNvSpPr>
            <a:spLocks noGrp="1"/>
          </p:cNvSpPr>
          <p:nvPr>
            <p:ph type="sldNum" sz="quarter" idx="12"/>
          </p:nvPr>
        </p:nvSpPr>
        <p:spPr/>
        <p:txBody>
          <a:bodyPr/>
          <a:lstStyle/>
          <a:p>
            <a:fld id="{F3747586-D01B-4E38-9B5E-4F13EED491D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D9E6B6-D117-4D35-B2C2-9EBFB7B30269}" type="slidenum">
              <a:rPr lang="en-US"/>
              <a:pPr/>
              <a:t>4</a:t>
            </a:fld>
            <a:endParaRPr lang="en-US"/>
          </a:p>
        </p:txBody>
      </p:sp>
      <p:sp>
        <p:nvSpPr>
          <p:cNvPr id="204802" name="Rectangle 2"/>
          <p:cNvSpPr>
            <a:spLocks noGrp="1" noChangeArrowheads="1"/>
          </p:cNvSpPr>
          <p:nvPr>
            <p:ph type="title"/>
          </p:nvPr>
        </p:nvSpPr>
        <p:spPr/>
        <p:txBody>
          <a:bodyPr/>
          <a:lstStyle/>
          <a:p>
            <a:r>
              <a:rPr lang="en-US"/>
              <a:t>PMT-401 Purpose</a:t>
            </a:r>
          </a:p>
        </p:txBody>
      </p:sp>
      <p:sp>
        <p:nvSpPr>
          <p:cNvPr id="204803" name="Rectangle 3"/>
          <p:cNvSpPr>
            <a:spLocks noGrp="1" noChangeArrowheads="1"/>
          </p:cNvSpPr>
          <p:nvPr>
            <p:ph type="body" idx="1"/>
          </p:nvPr>
        </p:nvSpPr>
        <p:spPr>
          <a:xfrm>
            <a:off x="609600" y="1524000"/>
            <a:ext cx="7924800" cy="4419600"/>
          </a:xfrm>
        </p:spPr>
        <p:txBody>
          <a:bodyPr/>
          <a:lstStyle/>
          <a:p>
            <a:pPr>
              <a:lnSpc>
                <a:spcPct val="90000"/>
              </a:lnSpc>
            </a:pPr>
            <a:r>
              <a:rPr lang="en-US" sz="2400" dirty="0"/>
              <a:t>An assignment specific course created to meet a specific gap for a specific audience:</a:t>
            </a:r>
          </a:p>
          <a:p>
            <a:pPr lvl="1">
              <a:lnSpc>
                <a:spcPct val="90000"/>
              </a:lnSpc>
            </a:pPr>
            <a:r>
              <a:rPr lang="en-US" sz="2000" dirty="0"/>
              <a:t>Level III Program Management (PM) career field members who have demonstrated the potential to become major program or project managers and high potential Level III acquisition professionals in other career fields, such as Contracting, Logistics, and Financial Management.</a:t>
            </a:r>
          </a:p>
          <a:p>
            <a:pPr lvl="1">
              <a:lnSpc>
                <a:spcPct val="90000"/>
              </a:lnSpc>
            </a:pPr>
            <a:r>
              <a:rPr lang="en-US" sz="2000" dirty="0"/>
              <a:t>Participants must be O-5/GS-14 or above with extensive experience in acquisition, including 4 years in or directly supporting a program organization. </a:t>
            </a:r>
          </a:p>
          <a:p>
            <a:pPr>
              <a:lnSpc>
                <a:spcPct val="90000"/>
              </a:lnSpc>
            </a:pPr>
            <a:r>
              <a:rPr lang="en-US" sz="2400" dirty="0"/>
              <a:t>Designed to improve acquisition outcomes by strengthening analytical, critical thinking and decision making skills to lead large, complex programs.</a:t>
            </a:r>
          </a:p>
        </p:txBody>
      </p:sp>
      <p:sp>
        <p:nvSpPr>
          <p:cNvPr id="5" name="Horizontal Scroll 4"/>
          <p:cNvSpPr/>
          <p:nvPr/>
        </p:nvSpPr>
        <p:spPr bwMode="auto">
          <a:xfrm>
            <a:off x="1600200" y="5750560"/>
            <a:ext cx="6019800" cy="1066800"/>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smtClean="0"/>
              <a:t>“Ten years of experience in ten weeks”</a:t>
            </a:r>
          </a:p>
          <a:p>
            <a:r>
              <a:rPr lang="en-US" sz="2000" b="1" dirty="0" smtClean="0"/>
              <a:t>			- former student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3" cstate="print">
            <a:clrChange>
              <a:clrFrom>
                <a:srgbClr val="FFFFFF"/>
              </a:clrFrom>
              <a:clrTo>
                <a:srgbClr val="FFFFFF">
                  <a:alpha val="0"/>
                </a:srgbClr>
              </a:clrTo>
            </a:clrChange>
          </a:blip>
          <a:srcRect l="528"/>
          <a:stretch>
            <a:fillRect/>
          </a:stretch>
        </p:blipFill>
        <p:spPr bwMode="auto">
          <a:xfrm>
            <a:off x="1094674" y="1880398"/>
            <a:ext cx="5991926" cy="3606448"/>
          </a:xfrm>
          <a:prstGeom prst="rect">
            <a:avLst/>
          </a:prstGeom>
          <a:noFill/>
          <a:ln w="22225" algn="ctr">
            <a:noFill/>
            <a:miter lim="800000"/>
            <a:headEnd/>
            <a:tailEnd/>
          </a:ln>
        </p:spPr>
      </p:pic>
      <p:sp>
        <p:nvSpPr>
          <p:cNvPr id="27" name="Slide Number Placeholder 3"/>
          <p:cNvSpPr>
            <a:spLocks noGrp="1"/>
          </p:cNvSpPr>
          <p:nvPr>
            <p:ph type="sldNum" sz="quarter" idx="4294967295"/>
          </p:nvPr>
        </p:nvSpPr>
        <p:spPr>
          <a:xfrm>
            <a:off x="8537448" y="6540374"/>
            <a:ext cx="533400" cy="262128"/>
          </a:xfrm>
          <a:prstGeom prst="rect">
            <a:avLst/>
          </a:prstGeom>
        </p:spPr>
        <p:txBody>
          <a:bodyPr/>
          <a:lstStyle/>
          <a:p>
            <a:pPr algn="r">
              <a:defRPr/>
            </a:pPr>
            <a:fld id="{9762B9D9-15EA-4CC7-B32D-DBAEDD05EC01}" type="slidenum">
              <a:rPr lang="en-US" sz="1200" smtClean="0">
                <a:latin typeface="Arial" pitchFamily="34" charset="0"/>
                <a:cs typeface="Arial" pitchFamily="34" charset="0"/>
              </a:rPr>
              <a:pPr algn="r">
                <a:defRPr/>
              </a:pPr>
              <a:t>5</a:t>
            </a:fld>
            <a:endParaRPr lang="en-US" sz="1200" dirty="0">
              <a:latin typeface="Arial" pitchFamily="34" charset="0"/>
              <a:cs typeface="Arial" pitchFamily="34" charset="0"/>
            </a:endParaRPr>
          </a:p>
        </p:txBody>
      </p:sp>
      <p:sp>
        <p:nvSpPr>
          <p:cNvPr id="29" name="Text Box 5"/>
          <p:cNvSpPr txBox="1">
            <a:spLocks noChangeAspect="1" noChangeArrowheads="1"/>
          </p:cNvSpPr>
          <p:nvPr/>
        </p:nvSpPr>
        <p:spPr bwMode="auto">
          <a:xfrm>
            <a:off x="6934200" y="2743200"/>
            <a:ext cx="1760947" cy="720197"/>
          </a:xfrm>
          <a:prstGeom prst="rect">
            <a:avLst/>
          </a:prstGeom>
          <a:noFill/>
          <a:ln w="9525">
            <a:noFill/>
            <a:miter lim="800000"/>
            <a:headEnd/>
            <a:tailEnd/>
          </a:ln>
          <a:effectLst/>
        </p:spPr>
        <p:txBody>
          <a:bodyPr wrap="square">
            <a:spAutoFit/>
          </a:bodyPr>
          <a:lstStyle/>
          <a:p>
            <a:pPr algn="ctr" eaLnBrk="0" hangingPunct="0">
              <a:lnSpc>
                <a:spcPct val="85000"/>
              </a:lnSpc>
            </a:pPr>
            <a:r>
              <a:rPr lang="en-US" sz="1600" b="1" dirty="0">
                <a:latin typeface="Arial Narrow" pitchFamily="34" charset="0"/>
              </a:rPr>
              <a:t>   </a:t>
            </a:r>
            <a:r>
              <a:rPr lang="en-US" sz="1600" b="1" dirty="0" smtClean="0">
                <a:latin typeface="Arial Narrow" pitchFamily="34" charset="0"/>
              </a:rPr>
              <a:t>Defense Systems Management College</a:t>
            </a:r>
            <a:endParaRPr lang="en-US" sz="1600" b="1" dirty="0">
              <a:latin typeface="Arial Narrow" pitchFamily="34" charset="0"/>
            </a:endParaRPr>
          </a:p>
        </p:txBody>
      </p:sp>
      <p:sp>
        <p:nvSpPr>
          <p:cNvPr id="32" name="Text Box 8"/>
          <p:cNvSpPr txBox="1">
            <a:spLocks noChangeAspect="1" noChangeArrowheads="1"/>
          </p:cNvSpPr>
          <p:nvPr/>
        </p:nvSpPr>
        <p:spPr bwMode="auto">
          <a:xfrm>
            <a:off x="4416624" y="5257800"/>
            <a:ext cx="1276311" cy="301621"/>
          </a:xfrm>
          <a:prstGeom prst="rect">
            <a:avLst/>
          </a:prstGeom>
          <a:noFill/>
          <a:ln w="9525">
            <a:noFill/>
            <a:miter lim="800000"/>
            <a:headEnd/>
            <a:tailEnd/>
          </a:ln>
          <a:effectLst/>
        </p:spPr>
        <p:txBody>
          <a:bodyPr wrap="none">
            <a:spAutoFit/>
          </a:bodyPr>
          <a:lstStyle/>
          <a:p>
            <a:pPr algn="ctr" eaLnBrk="0" hangingPunct="0">
              <a:lnSpc>
                <a:spcPct val="85000"/>
              </a:lnSpc>
            </a:pPr>
            <a:r>
              <a:rPr lang="en-US" sz="1600" b="1" dirty="0" smtClean="0">
                <a:latin typeface="Arial Narrow" pitchFamily="34" charset="0"/>
              </a:rPr>
              <a:t>South Region</a:t>
            </a:r>
          </a:p>
        </p:txBody>
      </p:sp>
      <p:sp>
        <p:nvSpPr>
          <p:cNvPr id="33" name="Text Box 9"/>
          <p:cNvSpPr txBox="1">
            <a:spLocks noChangeAspect="1" noChangeArrowheads="1"/>
          </p:cNvSpPr>
          <p:nvPr/>
        </p:nvSpPr>
        <p:spPr bwMode="auto">
          <a:xfrm>
            <a:off x="807956" y="4889245"/>
            <a:ext cx="1244572" cy="301621"/>
          </a:xfrm>
          <a:prstGeom prst="rect">
            <a:avLst/>
          </a:prstGeom>
          <a:noFill/>
          <a:ln w="9525">
            <a:noFill/>
            <a:miter lim="800000"/>
            <a:headEnd/>
            <a:tailEnd/>
          </a:ln>
          <a:effectLst/>
        </p:spPr>
        <p:txBody>
          <a:bodyPr wrap="none">
            <a:spAutoFit/>
          </a:bodyPr>
          <a:lstStyle/>
          <a:p>
            <a:pPr algn="ctr" eaLnBrk="0" hangingPunct="0">
              <a:lnSpc>
                <a:spcPct val="85000"/>
              </a:lnSpc>
            </a:pPr>
            <a:r>
              <a:rPr lang="en-US" sz="1600" dirty="0">
                <a:latin typeface="Arial Narrow" pitchFamily="34" charset="0"/>
              </a:rPr>
              <a:t> </a:t>
            </a:r>
            <a:r>
              <a:rPr lang="en-US" sz="1600" b="1" dirty="0" smtClean="0">
                <a:latin typeface="Arial Narrow" pitchFamily="34" charset="0"/>
              </a:rPr>
              <a:t>West Region</a:t>
            </a:r>
          </a:p>
        </p:txBody>
      </p:sp>
      <p:sp>
        <p:nvSpPr>
          <p:cNvPr id="34" name="Line 42"/>
          <p:cNvSpPr>
            <a:spLocks noChangeShapeType="1"/>
          </p:cNvSpPr>
          <p:nvPr/>
        </p:nvSpPr>
        <p:spPr bwMode="auto">
          <a:xfrm rot="5400000" flipV="1">
            <a:off x="4686300" y="2400300"/>
            <a:ext cx="1219202" cy="533402"/>
          </a:xfrm>
          <a:prstGeom prst="line">
            <a:avLst/>
          </a:prstGeom>
          <a:noFill/>
          <a:ln w="38100">
            <a:solidFill>
              <a:srgbClr val="6600FF"/>
            </a:solidFill>
            <a:round/>
            <a:headEnd/>
            <a:tailEnd type="arrow"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Line 33"/>
          <p:cNvSpPr>
            <a:spLocks noChangeShapeType="1"/>
          </p:cNvSpPr>
          <p:nvPr/>
        </p:nvSpPr>
        <p:spPr bwMode="auto">
          <a:xfrm flipH="1">
            <a:off x="6400799" y="2971800"/>
            <a:ext cx="838199" cy="381000"/>
          </a:xfrm>
          <a:prstGeom prst="line">
            <a:avLst/>
          </a:prstGeom>
          <a:noFill/>
          <a:ln w="38100">
            <a:solidFill>
              <a:srgbClr val="6600FF"/>
            </a:solidFill>
            <a:round/>
            <a:headEnd/>
            <a:tailEnd type="arrow"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22"/>
          <p:cNvSpPr>
            <a:spLocks noChangeShapeType="1"/>
          </p:cNvSpPr>
          <p:nvPr/>
        </p:nvSpPr>
        <p:spPr bwMode="auto">
          <a:xfrm flipV="1">
            <a:off x="5029200" y="4419600"/>
            <a:ext cx="228600" cy="773430"/>
          </a:xfrm>
          <a:prstGeom prst="line">
            <a:avLst/>
          </a:prstGeom>
          <a:noFill/>
          <a:ln w="38100">
            <a:solidFill>
              <a:srgbClr val="6600FF"/>
            </a:solidFill>
            <a:round/>
            <a:headEnd/>
            <a:tailEnd type="arrow" w="lg" len="lg"/>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Line 22"/>
          <p:cNvSpPr>
            <a:spLocks noChangeShapeType="1"/>
          </p:cNvSpPr>
          <p:nvPr/>
        </p:nvSpPr>
        <p:spPr bwMode="auto">
          <a:xfrm flipV="1">
            <a:off x="1492623" y="4255767"/>
            <a:ext cx="94578" cy="598620"/>
          </a:xfrm>
          <a:prstGeom prst="line">
            <a:avLst/>
          </a:prstGeom>
          <a:noFill/>
          <a:ln w="38100">
            <a:solidFill>
              <a:srgbClr val="6600FF"/>
            </a:solidFill>
            <a:round/>
            <a:headEnd/>
            <a:tailEnd type="arrow" w="lg" len="lg"/>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Rectangle 6"/>
          <p:cNvSpPr>
            <a:spLocks noChangeArrowheads="1"/>
          </p:cNvSpPr>
          <p:nvPr/>
        </p:nvSpPr>
        <p:spPr bwMode="auto">
          <a:xfrm>
            <a:off x="137160" y="371175"/>
            <a:ext cx="8854440" cy="543225"/>
          </a:xfrm>
          <a:prstGeom prst="rect">
            <a:avLst/>
          </a:prstGeom>
          <a:noFill/>
          <a:ln w="9525">
            <a:noFill/>
            <a:miter lim="800000"/>
            <a:headEnd/>
            <a:tailEnd/>
          </a:ln>
        </p:spPr>
        <p:txBody>
          <a:bodyPr/>
          <a:lstStyle/>
          <a:p>
            <a:pPr algn="ctr">
              <a:lnSpc>
                <a:spcPct val="85000"/>
              </a:lnSpc>
              <a:defRPr/>
            </a:pPr>
            <a:r>
              <a:rPr lang="en-US" sz="3200" dirty="0" smtClean="0">
                <a:solidFill>
                  <a:schemeClr val="tx2"/>
                </a:solidFill>
                <a:latin typeface="+mj-lt"/>
                <a:ea typeface="+mj-ea"/>
                <a:cs typeface="+mj-cs"/>
              </a:rPr>
              <a:t>Locations of PMT-401 Course Offerings </a:t>
            </a:r>
            <a:endParaRPr lang="en-US" sz="3200" dirty="0">
              <a:solidFill>
                <a:schemeClr val="tx2"/>
              </a:solidFill>
              <a:latin typeface="+mj-lt"/>
              <a:ea typeface="+mj-ea"/>
              <a:cs typeface="+mj-cs"/>
            </a:endParaRPr>
          </a:p>
        </p:txBody>
      </p:sp>
      <p:sp>
        <p:nvSpPr>
          <p:cNvPr id="37" name="Text Box 7"/>
          <p:cNvSpPr txBox="1">
            <a:spLocks noChangeAspect="1" noChangeArrowheads="1"/>
          </p:cNvSpPr>
          <p:nvPr/>
        </p:nvSpPr>
        <p:spPr bwMode="auto">
          <a:xfrm>
            <a:off x="4340425" y="1447800"/>
            <a:ext cx="1462260" cy="301621"/>
          </a:xfrm>
          <a:prstGeom prst="rect">
            <a:avLst/>
          </a:prstGeom>
          <a:noFill/>
          <a:ln w="9525">
            <a:noFill/>
            <a:miter lim="800000"/>
            <a:headEnd/>
            <a:tailEnd/>
          </a:ln>
          <a:effectLst/>
        </p:spPr>
        <p:txBody>
          <a:bodyPr wrap="none">
            <a:spAutoFit/>
          </a:bodyPr>
          <a:lstStyle/>
          <a:p>
            <a:pPr algn="ctr" eaLnBrk="0" hangingPunct="0">
              <a:lnSpc>
                <a:spcPct val="85000"/>
              </a:lnSpc>
            </a:pPr>
            <a:r>
              <a:rPr lang="en-US" sz="1600" b="1" dirty="0" smtClean="0">
                <a:latin typeface="Arial Narrow" pitchFamily="34" charset="0"/>
              </a:rPr>
              <a:t>Midwest Region</a:t>
            </a:r>
          </a:p>
        </p:txBody>
      </p:sp>
      <p:sp>
        <p:nvSpPr>
          <p:cNvPr id="38" name="Text Box 25"/>
          <p:cNvSpPr txBox="1">
            <a:spLocks noChangeArrowheads="1"/>
          </p:cNvSpPr>
          <p:nvPr/>
        </p:nvSpPr>
        <p:spPr bwMode="auto">
          <a:xfrm>
            <a:off x="6934200" y="3429000"/>
            <a:ext cx="1569720" cy="276999"/>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333399"/>
                </a:solidFill>
                <a:effectLst>
                  <a:outerShdw blurRad="38100" dist="38100" dir="2700000" algn="tl">
                    <a:srgbClr val="C0C0C0"/>
                  </a:outerShdw>
                </a:effectLst>
              </a:rPr>
              <a:t>Ft. Belvoir, VA</a:t>
            </a:r>
            <a:endParaRPr kumimoji="0" lang="en-US" sz="1200" b="1" i="0" u="none" strike="noStrike" kern="0" cap="none" spc="0" normalizeH="0" baseline="0" noProof="0" dirty="0">
              <a:ln>
                <a:noFill/>
              </a:ln>
              <a:solidFill>
                <a:srgbClr val="333399"/>
              </a:solidFill>
              <a:effectLst>
                <a:outerShdw blurRad="38100" dist="38100" dir="2700000" algn="tl">
                  <a:srgbClr val="C0C0C0"/>
                </a:outerShdw>
              </a:effectLst>
              <a:uLnTx/>
              <a:uFillTx/>
            </a:endParaRPr>
          </a:p>
        </p:txBody>
      </p:sp>
      <p:sp>
        <p:nvSpPr>
          <p:cNvPr id="39" name="Text Box 25"/>
          <p:cNvSpPr txBox="1">
            <a:spLocks noChangeArrowheads="1"/>
          </p:cNvSpPr>
          <p:nvPr/>
        </p:nvSpPr>
        <p:spPr bwMode="auto">
          <a:xfrm>
            <a:off x="685800" y="5181600"/>
            <a:ext cx="1569720" cy="276999"/>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33399"/>
                </a:solidFill>
                <a:effectLst>
                  <a:outerShdw blurRad="38100" dist="38100" dir="2700000" algn="tl">
                    <a:srgbClr val="C0C0C0"/>
                  </a:outerShdw>
                </a:effectLst>
                <a:uLnTx/>
                <a:uFillTx/>
              </a:rPr>
              <a:t>San Diego, CA</a:t>
            </a:r>
            <a:endParaRPr kumimoji="0" lang="en-US" sz="1200" b="1" i="0" u="none" strike="noStrike" kern="0" cap="none" spc="0" normalizeH="0" baseline="0" noProof="0" dirty="0">
              <a:ln>
                <a:noFill/>
              </a:ln>
              <a:solidFill>
                <a:srgbClr val="333399"/>
              </a:solidFill>
              <a:effectLst>
                <a:outerShdw blurRad="38100" dist="38100" dir="2700000" algn="tl">
                  <a:srgbClr val="C0C0C0"/>
                </a:outerShdw>
              </a:effectLst>
              <a:uLnTx/>
              <a:uFillTx/>
            </a:endParaRPr>
          </a:p>
        </p:txBody>
      </p:sp>
      <p:sp>
        <p:nvSpPr>
          <p:cNvPr id="40" name="Text Box 25"/>
          <p:cNvSpPr txBox="1">
            <a:spLocks noChangeArrowheads="1"/>
          </p:cNvSpPr>
          <p:nvPr/>
        </p:nvSpPr>
        <p:spPr bwMode="auto">
          <a:xfrm>
            <a:off x="4267200" y="5562600"/>
            <a:ext cx="1569720" cy="276999"/>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33399"/>
                </a:solidFill>
                <a:effectLst>
                  <a:outerShdw blurRad="38100" dist="38100" dir="2700000" algn="tl">
                    <a:srgbClr val="C0C0C0"/>
                  </a:outerShdw>
                </a:effectLst>
                <a:uLnTx/>
                <a:uFillTx/>
              </a:rPr>
              <a:t>Huntsville, AL</a:t>
            </a:r>
            <a:endParaRPr kumimoji="0" lang="en-US" sz="1200" b="1" i="0" u="none" strike="noStrike" kern="0" cap="none" spc="0" normalizeH="0" baseline="0" noProof="0" dirty="0">
              <a:ln>
                <a:noFill/>
              </a:ln>
              <a:solidFill>
                <a:srgbClr val="333399"/>
              </a:solidFill>
              <a:effectLst>
                <a:outerShdw blurRad="38100" dist="38100" dir="2700000" algn="tl">
                  <a:srgbClr val="C0C0C0"/>
                </a:outerShdw>
              </a:effectLst>
              <a:uLnTx/>
              <a:uFillTx/>
            </a:endParaRPr>
          </a:p>
        </p:txBody>
      </p:sp>
      <p:sp>
        <p:nvSpPr>
          <p:cNvPr id="41" name="Text Box 25"/>
          <p:cNvSpPr txBox="1">
            <a:spLocks noChangeArrowheads="1"/>
          </p:cNvSpPr>
          <p:nvPr/>
        </p:nvSpPr>
        <p:spPr bwMode="auto">
          <a:xfrm>
            <a:off x="4267200" y="1752600"/>
            <a:ext cx="1569720" cy="276999"/>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333399"/>
                </a:solidFill>
                <a:effectLst>
                  <a:outerShdw blurRad="38100" dist="38100" dir="2700000" algn="tl">
                    <a:srgbClr val="C0C0C0"/>
                  </a:outerShdw>
                </a:effectLst>
              </a:rPr>
              <a:t>Kettering, OH</a:t>
            </a:r>
            <a:endParaRPr kumimoji="0" lang="en-US" sz="1200" b="1" i="0" u="none" strike="noStrike" kern="0" cap="none" spc="0" normalizeH="0" baseline="0" noProof="0" dirty="0">
              <a:ln>
                <a:noFill/>
              </a:ln>
              <a:solidFill>
                <a:srgbClr val="333399"/>
              </a:solidFill>
              <a:effectLst>
                <a:outerShdw blurRad="38100" dist="38100" dir="2700000" algn="tl">
                  <a:srgbClr val="C0C0C0"/>
                </a:outerShdw>
              </a:effectLst>
              <a:uLnTx/>
              <a:uFillTx/>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957B0EE-6A38-4A92-B932-FB594ACB4AC5}" type="slidenum">
              <a:rPr lang="en-US"/>
              <a:pPr/>
              <a:t>6</a:t>
            </a:fld>
            <a:endParaRPr lang="en-US"/>
          </a:p>
        </p:txBody>
      </p:sp>
      <p:sp>
        <p:nvSpPr>
          <p:cNvPr id="9218" name="Rectangle 2"/>
          <p:cNvSpPr>
            <a:spLocks noGrp="1" noChangeArrowheads="1"/>
          </p:cNvSpPr>
          <p:nvPr>
            <p:ph type="title"/>
          </p:nvPr>
        </p:nvSpPr>
        <p:spPr/>
        <p:txBody>
          <a:bodyPr/>
          <a:lstStyle/>
          <a:p>
            <a:r>
              <a:rPr lang="en-US"/>
              <a:t>PMT-401 Today</a:t>
            </a:r>
          </a:p>
        </p:txBody>
      </p:sp>
      <p:sp>
        <p:nvSpPr>
          <p:cNvPr id="9219" name="Rectangle 3"/>
          <p:cNvSpPr>
            <a:spLocks noGrp="1" noChangeArrowheads="1"/>
          </p:cNvSpPr>
          <p:nvPr>
            <p:ph type="body" idx="1"/>
          </p:nvPr>
        </p:nvSpPr>
        <p:spPr>
          <a:xfrm>
            <a:off x="381000" y="1524000"/>
            <a:ext cx="8382000" cy="4724400"/>
          </a:xfrm>
        </p:spPr>
        <p:txBody>
          <a:bodyPr/>
          <a:lstStyle/>
          <a:p>
            <a:r>
              <a:rPr lang="en-US" sz="2400" dirty="0" smtClean="0"/>
              <a:t>Residence PMT-401 (</a:t>
            </a:r>
            <a:r>
              <a:rPr lang="en-US" sz="2000" dirty="0" smtClean="0"/>
              <a:t>10-week in-residence offering)</a:t>
            </a:r>
          </a:p>
          <a:p>
            <a:pPr lvl="1"/>
            <a:r>
              <a:rPr lang="en-US" sz="2000" dirty="0" smtClean="0"/>
              <a:t>Three double offerings/year at Fort Belvoir, VA (56/offering)</a:t>
            </a:r>
          </a:p>
          <a:p>
            <a:pPr lvl="1"/>
            <a:r>
              <a:rPr lang="en-US" sz="2000" dirty="0" smtClean="0"/>
              <a:t>Two offerings/year @ Kettering, OH (28/offering)</a:t>
            </a:r>
          </a:p>
          <a:p>
            <a:pPr lvl="1"/>
            <a:r>
              <a:rPr lang="en-US" sz="2000" dirty="0" smtClean="0"/>
              <a:t>One offering @ Huntsville, AL (28/offering)</a:t>
            </a:r>
          </a:p>
          <a:p>
            <a:pPr lvl="1"/>
            <a:r>
              <a:rPr lang="en-US" sz="2000" dirty="0" smtClean="0"/>
              <a:t>One offering @ San Diego, CA (28/offering)</a:t>
            </a:r>
          </a:p>
          <a:p>
            <a:r>
              <a:rPr lang="en-US" sz="2400" dirty="0" smtClean="0"/>
              <a:t>Industrial College of the Armed Forces (ICAF)</a:t>
            </a:r>
          </a:p>
          <a:p>
            <a:pPr lvl="1"/>
            <a:r>
              <a:rPr lang="en-US" sz="2000" dirty="0" smtClean="0"/>
              <a:t>Senior Acquisition Course elective (20/offering)</a:t>
            </a:r>
          </a:p>
          <a:p>
            <a:r>
              <a:rPr lang="en-US" sz="2400" dirty="0" smtClean="0"/>
              <a:t>Army Senior Service College Fellowship (SSCF) Program</a:t>
            </a:r>
          </a:p>
          <a:p>
            <a:pPr lvl="1"/>
            <a:r>
              <a:rPr lang="en-US" sz="2000" dirty="0" smtClean="0"/>
              <a:t>Three sites (Huntsville, AL; Warren, MI; Aberdeen, MD) – 24 Fellows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ACC977-92DF-4F81-AF78-D284A0C48C25}" type="slidenum">
              <a:rPr lang="en-US"/>
              <a:pPr/>
              <a:t>7</a:t>
            </a:fld>
            <a:endParaRPr lang="en-US"/>
          </a:p>
        </p:txBody>
      </p:sp>
      <p:sp>
        <p:nvSpPr>
          <p:cNvPr id="212994" name="Rectangle 2"/>
          <p:cNvSpPr>
            <a:spLocks noGrp="1" noChangeArrowheads="1"/>
          </p:cNvSpPr>
          <p:nvPr>
            <p:ph type="title"/>
          </p:nvPr>
        </p:nvSpPr>
        <p:spPr/>
        <p:txBody>
          <a:bodyPr/>
          <a:lstStyle/>
          <a:p>
            <a:r>
              <a:rPr lang="en-US"/>
              <a:t>PMT-401 Students</a:t>
            </a:r>
          </a:p>
        </p:txBody>
      </p:sp>
      <p:sp>
        <p:nvSpPr>
          <p:cNvPr id="212995" name="Rectangle 3"/>
          <p:cNvSpPr>
            <a:spLocks noGrp="1" noChangeArrowheads="1"/>
          </p:cNvSpPr>
          <p:nvPr>
            <p:ph type="body" idx="1"/>
          </p:nvPr>
        </p:nvSpPr>
        <p:spPr/>
        <p:txBody>
          <a:bodyPr/>
          <a:lstStyle/>
          <a:p>
            <a:pPr>
              <a:lnSpc>
                <a:spcPct val="90000"/>
              </a:lnSpc>
            </a:pPr>
            <a:r>
              <a:rPr lang="en-US" sz="2800" dirty="0"/>
              <a:t>Senior military and civilian acquisition leaders</a:t>
            </a:r>
          </a:p>
          <a:p>
            <a:pPr lvl="1">
              <a:lnSpc>
                <a:spcPct val="90000"/>
              </a:lnSpc>
            </a:pPr>
            <a:r>
              <a:rPr lang="en-US" sz="2400" dirty="0"/>
              <a:t>O5/GS14 and above – Army, Navy, Air Force, </a:t>
            </a:r>
            <a:r>
              <a:rPr lang="en-US" sz="2400" dirty="0" err="1"/>
              <a:t>DoD</a:t>
            </a:r>
            <a:endParaRPr lang="en-US" sz="2400" dirty="0"/>
          </a:p>
          <a:p>
            <a:pPr lvl="1">
              <a:lnSpc>
                <a:spcPct val="90000"/>
              </a:lnSpc>
            </a:pPr>
            <a:r>
              <a:rPr lang="en-US" sz="2400" dirty="0"/>
              <a:t>Up to 8 </a:t>
            </a:r>
            <a:r>
              <a:rPr lang="en-US" sz="2400" dirty="0" smtClean="0"/>
              <a:t>equivalent industry managers per offering</a:t>
            </a:r>
            <a:endParaRPr lang="en-US" sz="2400" dirty="0"/>
          </a:p>
          <a:p>
            <a:pPr>
              <a:lnSpc>
                <a:spcPct val="90000"/>
              </a:lnSpc>
            </a:pPr>
            <a:r>
              <a:rPr lang="en-US" sz="2800" dirty="0"/>
              <a:t>Selected for or having potential to be ACAT I/II Program Managers</a:t>
            </a:r>
          </a:p>
          <a:p>
            <a:pPr lvl="1">
              <a:lnSpc>
                <a:spcPct val="90000"/>
              </a:lnSpc>
            </a:pPr>
            <a:r>
              <a:rPr lang="en-US" sz="2400" dirty="0"/>
              <a:t>Over 85% Level III in Program Management</a:t>
            </a:r>
          </a:p>
          <a:p>
            <a:pPr lvl="1">
              <a:lnSpc>
                <a:spcPct val="90000"/>
              </a:lnSpc>
            </a:pPr>
            <a:r>
              <a:rPr lang="en-US" sz="2400" dirty="0"/>
              <a:t>55 to 70% active duty military (mostly O5s)</a:t>
            </a:r>
          </a:p>
          <a:p>
            <a:pPr lvl="1">
              <a:lnSpc>
                <a:spcPct val="90000"/>
              </a:lnSpc>
            </a:pPr>
            <a:r>
              <a:rPr lang="en-US" sz="2400" dirty="0"/>
              <a:t>Over 80% have one or more Masters Degree</a:t>
            </a:r>
          </a:p>
          <a:p>
            <a:pPr lvl="2">
              <a:lnSpc>
                <a:spcPct val="90000"/>
              </a:lnSpc>
            </a:pPr>
            <a:r>
              <a:rPr lang="en-US" sz="2000" dirty="0"/>
              <a:t>7% have a Doctorate degree</a:t>
            </a:r>
          </a:p>
          <a:p>
            <a:pPr lvl="1">
              <a:lnSpc>
                <a:spcPct val="90000"/>
              </a:lnSpc>
            </a:pPr>
            <a:r>
              <a:rPr lang="en-US" sz="2400" dirty="0"/>
              <a:t>Acquisition experience - 4 to &gt;20 years</a:t>
            </a:r>
          </a:p>
          <a:p>
            <a:pPr lvl="2">
              <a:lnSpc>
                <a:spcPct val="90000"/>
              </a:lnSpc>
            </a:pPr>
            <a:r>
              <a:rPr lang="en-US" sz="2000" dirty="0"/>
              <a:t>Average </a:t>
            </a:r>
            <a:r>
              <a:rPr lang="en-US" sz="2000" dirty="0" smtClean="0"/>
              <a:t>&gt; </a:t>
            </a:r>
            <a:r>
              <a:rPr lang="en-US" sz="2000" dirty="0"/>
              <a:t>10.7 years</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381000"/>
            <a:ext cx="4191000" cy="6858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en-US" dirty="0" smtClean="0"/>
              <a:t>Typical Affiliation</a:t>
            </a:r>
            <a:endParaRPr lang="en-US" dirty="0"/>
          </a:p>
        </p:txBody>
      </p:sp>
      <p:grpSp>
        <p:nvGrpSpPr>
          <p:cNvPr id="2" name="Group 6"/>
          <p:cNvGrpSpPr/>
          <p:nvPr/>
        </p:nvGrpSpPr>
        <p:grpSpPr>
          <a:xfrm>
            <a:off x="768350" y="1406871"/>
            <a:ext cx="7385050" cy="4814887"/>
            <a:chOff x="1168400" y="1371600"/>
            <a:chExt cx="7385050" cy="4879975"/>
          </a:xfrm>
        </p:grpSpPr>
        <p:sp>
          <p:nvSpPr>
            <p:cNvPr id="8" name="Text Box 3"/>
            <p:cNvSpPr txBox="1">
              <a:spLocks noChangeArrowheads="1"/>
            </p:cNvSpPr>
            <p:nvPr/>
          </p:nvSpPr>
          <p:spPr bwMode="auto">
            <a:xfrm>
              <a:off x="3429000" y="5881688"/>
              <a:ext cx="2289175" cy="369887"/>
            </a:xfrm>
            <a:prstGeom prst="rect">
              <a:avLst/>
            </a:prstGeom>
            <a:solidFill>
              <a:schemeClr val="bg1"/>
            </a:solidFill>
            <a:ln w="9525">
              <a:noFill/>
              <a:miter lim="800000"/>
              <a:headEnd/>
              <a:tailEnd/>
            </a:ln>
          </p:spPr>
          <p:txBody>
            <a:bodyPr wrap="none">
              <a:spAutoFit/>
            </a:bodyPr>
            <a:lstStyle/>
            <a:p>
              <a:r>
                <a:rPr lang="en-US" sz="1800" b="1">
                  <a:solidFill>
                    <a:srgbClr val="000066"/>
                  </a:solidFill>
                  <a:latin typeface="Arial" charset="0"/>
                </a:rPr>
                <a:t>Total Students = 56</a:t>
              </a:r>
            </a:p>
          </p:txBody>
        </p:sp>
        <p:sp>
          <p:nvSpPr>
            <p:cNvPr id="9" name="Text Box 37"/>
            <p:cNvSpPr txBox="1">
              <a:spLocks noChangeArrowheads="1"/>
            </p:cNvSpPr>
            <p:nvPr/>
          </p:nvSpPr>
          <p:spPr bwMode="auto">
            <a:xfrm>
              <a:off x="7467600" y="1371600"/>
              <a:ext cx="1085850" cy="523875"/>
            </a:xfrm>
            <a:prstGeom prst="rect">
              <a:avLst/>
            </a:prstGeom>
            <a:solidFill>
              <a:schemeClr val="bg1"/>
            </a:solidFill>
            <a:ln w="25400">
              <a:solidFill>
                <a:schemeClr val="tx1"/>
              </a:solidFill>
              <a:miter lim="800000"/>
              <a:headEnd/>
              <a:tailEnd/>
            </a:ln>
          </p:spPr>
          <p:txBody>
            <a:bodyPr wrap="none">
              <a:spAutoFit/>
            </a:bodyPr>
            <a:lstStyle/>
            <a:p>
              <a:r>
                <a:rPr lang="en-US" sz="2800" b="1">
                  <a:latin typeface="Arial" charset="0"/>
                </a:rPr>
                <a:t>11-06</a:t>
              </a:r>
            </a:p>
          </p:txBody>
        </p:sp>
        <p:sp>
          <p:nvSpPr>
            <p:cNvPr id="10" name="Freeform 5"/>
            <p:cNvSpPr>
              <a:spLocks/>
            </p:cNvSpPr>
            <p:nvPr/>
          </p:nvSpPr>
          <p:spPr bwMode="auto">
            <a:xfrm>
              <a:off x="4572000" y="1541463"/>
              <a:ext cx="2019300" cy="2316162"/>
            </a:xfrm>
            <a:custGeom>
              <a:avLst/>
              <a:gdLst>
                <a:gd name="T0" fmla="*/ 2147483647 w 1272"/>
                <a:gd name="T1" fmla="*/ 2147483647 h 1459"/>
                <a:gd name="T2" fmla="*/ 2147483647 w 1272"/>
                <a:gd name="T3" fmla="*/ 2147483647 h 1459"/>
                <a:gd name="T4" fmla="*/ 2147483647 w 1272"/>
                <a:gd name="T5" fmla="*/ 2147483647 h 1459"/>
                <a:gd name="T6" fmla="*/ 2147483647 w 1272"/>
                <a:gd name="T7" fmla="*/ 2147483647 h 1459"/>
                <a:gd name="T8" fmla="*/ 2147483647 w 1272"/>
                <a:gd name="T9" fmla="*/ 2147483647 h 1459"/>
                <a:gd name="T10" fmla="*/ 2147483647 w 1272"/>
                <a:gd name="T11" fmla="*/ 2147483647 h 1459"/>
                <a:gd name="T12" fmla="*/ 2147483647 w 1272"/>
                <a:gd name="T13" fmla="*/ 2147483647 h 1459"/>
                <a:gd name="T14" fmla="*/ 2147483647 w 1272"/>
                <a:gd name="T15" fmla="*/ 2147483647 h 1459"/>
                <a:gd name="T16" fmla="*/ 2147483647 w 1272"/>
                <a:gd name="T17" fmla="*/ 2147483647 h 1459"/>
                <a:gd name="T18" fmla="*/ 2147483647 w 1272"/>
                <a:gd name="T19" fmla="*/ 2147483647 h 1459"/>
                <a:gd name="T20" fmla="*/ 2147483647 w 1272"/>
                <a:gd name="T21" fmla="*/ 2147483647 h 1459"/>
                <a:gd name="T22" fmla="*/ 2147483647 w 1272"/>
                <a:gd name="T23" fmla="*/ 2147483647 h 1459"/>
                <a:gd name="T24" fmla="*/ 2147483647 w 1272"/>
                <a:gd name="T25" fmla="*/ 2147483647 h 1459"/>
                <a:gd name="T26" fmla="*/ 2147483647 w 1272"/>
                <a:gd name="T27" fmla="*/ 2147483647 h 1459"/>
                <a:gd name="T28" fmla="*/ 2147483647 w 1272"/>
                <a:gd name="T29" fmla="*/ 2147483647 h 1459"/>
                <a:gd name="T30" fmla="*/ 2147483647 w 1272"/>
                <a:gd name="T31" fmla="*/ 2147483647 h 1459"/>
                <a:gd name="T32" fmla="*/ 2147483647 w 1272"/>
                <a:gd name="T33" fmla="*/ 2147483647 h 1459"/>
                <a:gd name="T34" fmla="*/ 2147483647 w 1272"/>
                <a:gd name="T35" fmla="*/ 2147483647 h 1459"/>
                <a:gd name="T36" fmla="*/ 0 w 1272"/>
                <a:gd name="T37" fmla="*/ 0 h 1459"/>
                <a:gd name="T38" fmla="*/ 0 w 1272"/>
                <a:gd name="T39" fmla="*/ 2147483647 h 1459"/>
                <a:gd name="T40" fmla="*/ 2147483647 w 1272"/>
                <a:gd name="T41" fmla="*/ 2147483647 h 1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2"/>
                <a:gd name="T64" fmla="*/ 0 h 1459"/>
                <a:gd name="T65" fmla="*/ 1272 w 1272"/>
                <a:gd name="T66" fmla="*/ 1459 h 1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2" h="1459">
                  <a:moveTo>
                    <a:pt x="1260" y="1459"/>
                  </a:moveTo>
                  <a:lnTo>
                    <a:pt x="1272" y="1327"/>
                  </a:lnTo>
                  <a:lnTo>
                    <a:pt x="1272" y="1202"/>
                  </a:lnTo>
                  <a:lnTo>
                    <a:pt x="1254" y="1076"/>
                  </a:lnTo>
                  <a:lnTo>
                    <a:pt x="1230" y="951"/>
                  </a:lnTo>
                  <a:lnTo>
                    <a:pt x="1194" y="837"/>
                  </a:lnTo>
                  <a:lnTo>
                    <a:pt x="1146" y="723"/>
                  </a:lnTo>
                  <a:lnTo>
                    <a:pt x="1087" y="616"/>
                  </a:lnTo>
                  <a:lnTo>
                    <a:pt x="1015" y="514"/>
                  </a:lnTo>
                  <a:lnTo>
                    <a:pt x="937" y="419"/>
                  </a:lnTo>
                  <a:lnTo>
                    <a:pt x="854" y="329"/>
                  </a:lnTo>
                  <a:lnTo>
                    <a:pt x="758" y="251"/>
                  </a:lnTo>
                  <a:lnTo>
                    <a:pt x="657" y="185"/>
                  </a:lnTo>
                  <a:lnTo>
                    <a:pt x="543" y="126"/>
                  </a:lnTo>
                  <a:lnTo>
                    <a:pt x="430" y="78"/>
                  </a:lnTo>
                  <a:lnTo>
                    <a:pt x="305" y="36"/>
                  </a:lnTo>
                  <a:lnTo>
                    <a:pt x="179" y="12"/>
                  </a:lnTo>
                  <a:lnTo>
                    <a:pt x="90" y="6"/>
                  </a:lnTo>
                  <a:lnTo>
                    <a:pt x="0" y="0"/>
                  </a:lnTo>
                  <a:lnTo>
                    <a:pt x="0" y="1280"/>
                  </a:lnTo>
                  <a:lnTo>
                    <a:pt x="1260" y="1459"/>
                  </a:lnTo>
                  <a:close/>
                </a:path>
              </a:pathLst>
            </a:custGeom>
            <a:solidFill>
              <a:srgbClr val="00FF00"/>
            </a:solidFill>
            <a:ln w="9525">
              <a:noFill/>
              <a:round/>
              <a:headEnd/>
              <a:tailEnd/>
            </a:ln>
          </p:spPr>
          <p:txBody>
            <a:bodyPr/>
            <a:lstStyle/>
            <a:p>
              <a:endParaRPr lang="en-US"/>
            </a:p>
          </p:txBody>
        </p:sp>
        <p:sp>
          <p:nvSpPr>
            <p:cNvPr id="11" name="Freeform 6"/>
            <p:cNvSpPr>
              <a:spLocks noEditPoints="1"/>
            </p:cNvSpPr>
            <p:nvPr/>
          </p:nvSpPr>
          <p:spPr bwMode="auto">
            <a:xfrm>
              <a:off x="4562475" y="1541463"/>
              <a:ext cx="2038350" cy="2316162"/>
            </a:xfrm>
            <a:custGeom>
              <a:avLst/>
              <a:gdLst>
                <a:gd name="T0" fmla="*/ 2147483647 w 1284"/>
                <a:gd name="T1" fmla="*/ 2147483647 h 1459"/>
                <a:gd name="T2" fmla="*/ 2147483647 w 1284"/>
                <a:gd name="T3" fmla="*/ 2147483647 h 1459"/>
                <a:gd name="T4" fmla="*/ 2147483647 w 1284"/>
                <a:gd name="T5" fmla="*/ 2147483647 h 1459"/>
                <a:gd name="T6" fmla="*/ 2147483647 w 1284"/>
                <a:gd name="T7" fmla="*/ 2147483647 h 1459"/>
                <a:gd name="T8" fmla="*/ 2147483647 w 1284"/>
                <a:gd name="T9" fmla="*/ 2147483647 h 1459"/>
                <a:gd name="T10" fmla="*/ 2147483647 w 1284"/>
                <a:gd name="T11" fmla="*/ 2147483647 h 1459"/>
                <a:gd name="T12" fmla="*/ 2147483647 w 1284"/>
                <a:gd name="T13" fmla="*/ 2147483647 h 1459"/>
                <a:gd name="T14" fmla="*/ 2147483647 w 1284"/>
                <a:gd name="T15" fmla="*/ 2147483647 h 1459"/>
                <a:gd name="T16" fmla="*/ 2147483647 w 1284"/>
                <a:gd name="T17" fmla="*/ 2147483647 h 1459"/>
                <a:gd name="T18" fmla="*/ 2147483647 w 1284"/>
                <a:gd name="T19" fmla="*/ 2147483647 h 1459"/>
                <a:gd name="T20" fmla="*/ 2147483647 w 1284"/>
                <a:gd name="T21" fmla="*/ 2147483647 h 1459"/>
                <a:gd name="T22" fmla="*/ 2147483647 w 1284"/>
                <a:gd name="T23" fmla="*/ 2147483647 h 1459"/>
                <a:gd name="T24" fmla="*/ 2147483647 w 1284"/>
                <a:gd name="T25" fmla="*/ 2147483647 h 1459"/>
                <a:gd name="T26" fmla="*/ 2147483647 w 1284"/>
                <a:gd name="T27" fmla="*/ 2147483647 h 1459"/>
                <a:gd name="T28" fmla="*/ 2147483647 w 1284"/>
                <a:gd name="T29" fmla="*/ 2147483647 h 1459"/>
                <a:gd name="T30" fmla="*/ 2147483647 w 1284"/>
                <a:gd name="T31" fmla="*/ 2147483647 h 1459"/>
                <a:gd name="T32" fmla="*/ 2147483647 w 1284"/>
                <a:gd name="T33" fmla="*/ 2147483647 h 1459"/>
                <a:gd name="T34" fmla="*/ 2147483647 w 1284"/>
                <a:gd name="T35" fmla="*/ 0 h 1459"/>
                <a:gd name="T36" fmla="*/ 2147483647 w 1284"/>
                <a:gd name="T37" fmla="*/ 2147483647 h 1459"/>
                <a:gd name="T38" fmla="*/ 0 w 1284"/>
                <a:gd name="T39" fmla="*/ 2147483647 h 1459"/>
                <a:gd name="T40" fmla="*/ 0 w 1284"/>
                <a:gd name="T41" fmla="*/ 0 h 1459"/>
                <a:gd name="T42" fmla="*/ 2147483647 w 1284"/>
                <a:gd name="T43" fmla="*/ 0 h 1459"/>
                <a:gd name="T44" fmla="*/ 2147483647 w 1284"/>
                <a:gd name="T45" fmla="*/ 2147483647 h 1459"/>
                <a:gd name="T46" fmla="*/ 2147483647 w 1284"/>
                <a:gd name="T47" fmla="*/ 2147483647 h 1459"/>
                <a:gd name="T48" fmla="*/ 2147483647 w 1284"/>
                <a:gd name="T49" fmla="*/ 2147483647 h 1459"/>
                <a:gd name="T50" fmla="*/ 2147483647 w 1284"/>
                <a:gd name="T51" fmla="*/ 2147483647 h 1459"/>
                <a:gd name="T52" fmla="*/ 2147483647 w 1284"/>
                <a:gd name="T53" fmla="*/ 2147483647 h 1459"/>
                <a:gd name="T54" fmla="*/ 2147483647 w 1284"/>
                <a:gd name="T55" fmla="*/ 2147483647 h 1459"/>
                <a:gd name="T56" fmla="*/ 2147483647 w 1284"/>
                <a:gd name="T57" fmla="*/ 2147483647 h 1459"/>
                <a:gd name="T58" fmla="*/ 2147483647 w 1284"/>
                <a:gd name="T59" fmla="*/ 2147483647 h 1459"/>
                <a:gd name="T60" fmla="*/ 2147483647 w 1284"/>
                <a:gd name="T61" fmla="*/ 2147483647 h 1459"/>
                <a:gd name="T62" fmla="*/ 2147483647 w 1284"/>
                <a:gd name="T63" fmla="*/ 2147483647 h 1459"/>
                <a:gd name="T64" fmla="*/ 2147483647 w 1284"/>
                <a:gd name="T65" fmla="*/ 2147483647 h 1459"/>
                <a:gd name="T66" fmla="*/ 2147483647 w 1284"/>
                <a:gd name="T67" fmla="*/ 2147483647 h 1459"/>
                <a:gd name="T68" fmla="*/ 2147483647 w 1284"/>
                <a:gd name="T69" fmla="*/ 2147483647 h 1459"/>
                <a:gd name="T70" fmla="*/ 2147483647 w 1284"/>
                <a:gd name="T71" fmla="*/ 2147483647 h 1459"/>
                <a:gd name="T72" fmla="*/ 2147483647 w 1284"/>
                <a:gd name="T73" fmla="*/ 2147483647 h 1459"/>
                <a:gd name="T74" fmla="*/ 2147483647 w 1284"/>
                <a:gd name="T75" fmla="*/ 2147483647 h 1459"/>
                <a:gd name="T76" fmla="*/ 2147483647 w 1284"/>
                <a:gd name="T77" fmla="*/ 2147483647 h 1459"/>
                <a:gd name="T78" fmla="*/ 0 w 1284"/>
                <a:gd name="T79" fmla="*/ 2147483647 h 14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4"/>
                <a:gd name="T121" fmla="*/ 0 h 1459"/>
                <a:gd name="T122" fmla="*/ 1284 w 1284"/>
                <a:gd name="T123" fmla="*/ 1459 h 14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4" h="1459">
                  <a:moveTo>
                    <a:pt x="1266" y="1459"/>
                  </a:moveTo>
                  <a:lnTo>
                    <a:pt x="1260" y="1459"/>
                  </a:lnTo>
                  <a:lnTo>
                    <a:pt x="1272" y="1393"/>
                  </a:lnTo>
                  <a:lnTo>
                    <a:pt x="1272" y="1327"/>
                  </a:lnTo>
                  <a:lnTo>
                    <a:pt x="1278" y="1262"/>
                  </a:lnTo>
                  <a:lnTo>
                    <a:pt x="1272" y="1202"/>
                  </a:lnTo>
                  <a:lnTo>
                    <a:pt x="1266" y="1136"/>
                  </a:lnTo>
                  <a:lnTo>
                    <a:pt x="1260" y="1076"/>
                  </a:lnTo>
                  <a:lnTo>
                    <a:pt x="1248" y="1016"/>
                  </a:lnTo>
                  <a:lnTo>
                    <a:pt x="1236" y="951"/>
                  </a:lnTo>
                  <a:lnTo>
                    <a:pt x="1218" y="897"/>
                  </a:lnTo>
                  <a:lnTo>
                    <a:pt x="1194" y="837"/>
                  </a:lnTo>
                  <a:lnTo>
                    <a:pt x="1176" y="777"/>
                  </a:lnTo>
                  <a:lnTo>
                    <a:pt x="1146" y="723"/>
                  </a:lnTo>
                  <a:lnTo>
                    <a:pt x="1123" y="670"/>
                  </a:lnTo>
                  <a:lnTo>
                    <a:pt x="1093" y="616"/>
                  </a:lnTo>
                  <a:lnTo>
                    <a:pt x="1057" y="562"/>
                  </a:lnTo>
                  <a:lnTo>
                    <a:pt x="1021" y="514"/>
                  </a:lnTo>
                  <a:lnTo>
                    <a:pt x="985" y="466"/>
                  </a:lnTo>
                  <a:lnTo>
                    <a:pt x="943" y="419"/>
                  </a:lnTo>
                  <a:lnTo>
                    <a:pt x="860" y="335"/>
                  </a:lnTo>
                  <a:lnTo>
                    <a:pt x="812" y="293"/>
                  </a:lnTo>
                  <a:lnTo>
                    <a:pt x="764" y="257"/>
                  </a:lnTo>
                  <a:lnTo>
                    <a:pt x="711" y="221"/>
                  </a:lnTo>
                  <a:lnTo>
                    <a:pt x="663" y="185"/>
                  </a:lnTo>
                  <a:lnTo>
                    <a:pt x="609" y="155"/>
                  </a:lnTo>
                  <a:lnTo>
                    <a:pt x="549" y="126"/>
                  </a:lnTo>
                  <a:lnTo>
                    <a:pt x="496" y="102"/>
                  </a:lnTo>
                  <a:lnTo>
                    <a:pt x="436" y="78"/>
                  </a:lnTo>
                  <a:lnTo>
                    <a:pt x="376" y="60"/>
                  </a:lnTo>
                  <a:lnTo>
                    <a:pt x="311" y="42"/>
                  </a:lnTo>
                  <a:lnTo>
                    <a:pt x="251" y="30"/>
                  </a:lnTo>
                  <a:lnTo>
                    <a:pt x="185" y="18"/>
                  </a:lnTo>
                  <a:lnTo>
                    <a:pt x="96" y="6"/>
                  </a:lnTo>
                  <a:lnTo>
                    <a:pt x="6" y="6"/>
                  </a:lnTo>
                  <a:lnTo>
                    <a:pt x="6" y="0"/>
                  </a:lnTo>
                  <a:lnTo>
                    <a:pt x="6" y="1280"/>
                  </a:lnTo>
                  <a:lnTo>
                    <a:pt x="6" y="1274"/>
                  </a:lnTo>
                  <a:lnTo>
                    <a:pt x="1266" y="1459"/>
                  </a:lnTo>
                  <a:close/>
                  <a:moveTo>
                    <a:pt x="0" y="1280"/>
                  </a:moveTo>
                  <a:lnTo>
                    <a:pt x="0" y="1280"/>
                  </a:lnTo>
                  <a:lnTo>
                    <a:pt x="0" y="0"/>
                  </a:lnTo>
                  <a:lnTo>
                    <a:pt x="6" y="0"/>
                  </a:lnTo>
                  <a:lnTo>
                    <a:pt x="96" y="0"/>
                  </a:lnTo>
                  <a:lnTo>
                    <a:pt x="185" y="12"/>
                  </a:lnTo>
                  <a:lnTo>
                    <a:pt x="251" y="24"/>
                  </a:lnTo>
                  <a:lnTo>
                    <a:pt x="316" y="36"/>
                  </a:lnTo>
                  <a:lnTo>
                    <a:pt x="376" y="54"/>
                  </a:lnTo>
                  <a:lnTo>
                    <a:pt x="436" y="72"/>
                  </a:lnTo>
                  <a:lnTo>
                    <a:pt x="496" y="96"/>
                  </a:lnTo>
                  <a:lnTo>
                    <a:pt x="555" y="120"/>
                  </a:lnTo>
                  <a:lnTo>
                    <a:pt x="609" y="150"/>
                  </a:lnTo>
                  <a:lnTo>
                    <a:pt x="663" y="179"/>
                  </a:lnTo>
                  <a:lnTo>
                    <a:pt x="717" y="215"/>
                  </a:lnTo>
                  <a:lnTo>
                    <a:pt x="764" y="251"/>
                  </a:lnTo>
                  <a:lnTo>
                    <a:pt x="812" y="287"/>
                  </a:lnTo>
                  <a:lnTo>
                    <a:pt x="860" y="329"/>
                  </a:lnTo>
                  <a:lnTo>
                    <a:pt x="949" y="419"/>
                  </a:lnTo>
                  <a:lnTo>
                    <a:pt x="991" y="460"/>
                  </a:lnTo>
                  <a:lnTo>
                    <a:pt x="1027" y="508"/>
                  </a:lnTo>
                  <a:lnTo>
                    <a:pt x="1063" y="562"/>
                  </a:lnTo>
                  <a:lnTo>
                    <a:pt x="1093" y="610"/>
                  </a:lnTo>
                  <a:lnTo>
                    <a:pt x="1129" y="664"/>
                  </a:lnTo>
                  <a:lnTo>
                    <a:pt x="1152" y="717"/>
                  </a:lnTo>
                  <a:lnTo>
                    <a:pt x="1182" y="777"/>
                  </a:lnTo>
                  <a:lnTo>
                    <a:pt x="1200" y="831"/>
                  </a:lnTo>
                  <a:lnTo>
                    <a:pt x="1224" y="891"/>
                  </a:lnTo>
                  <a:lnTo>
                    <a:pt x="1242" y="951"/>
                  </a:lnTo>
                  <a:lnTo>
                    <a:pt x="1254" y="1010"/>
                  </a:lnTo>
                  <a:lnTo>
                    <a:pt x="1266" y="1076"/>
                  </a:lnTo>
                  <a:lnTo>
                    <a:pt x="1272" y="1136"/>
                  </a:lnTo>
                  <a:lnTo>
                    <a:pt x="1278" y="1202"/>
                  </a:lnTo>
                  <a:lnTo>
                    <a:pt x="1284" y="1262"/>
                  </a:lnTo>
                  <a:lnTo>
                    <a:pt x="1278" y="1327"/>
                  </a:lnTo>
                  <a:lnTo>
                    <a:pt x="1278" y="1393"/>
                  </a:lnTo>
                  <a:lnTo>
                    <a:pt x="1266" y="1459"/>
                  </a:lnTo>
                  <a:lnTo>
                    <a:pt x="0" y="1280"/>
                  </a:lnTo>
                  <a:close/>
                </a:path>
              </a:pathLst>
            </a:custGeom>
            <a:solidFill>
              <a:srgbClr val="000000"/>
            </a:solidFill>
            <a:ln w="6">
              <a:solidFill>
                <a:srgbClr val="000000"/>
              </a:solidFill>
              <a:prstDash val="solid"/>
              <a:round/>
              <a:headEnd/>
              <a:tailEnd/>
            </a:ln>
          </p:spPr>
          <p:txBody>
            <a:bodyPr/>
            <a:lstStyle/>
            <a:p>
              <a:endParaRPr lang="en-US"/>
            </a:p>
          </p:txBody>
        </p:sp>
        <p:sp>
          <p:nvSpPr>
            <p:cNvPr id="12" name="Freeform 9"/>
            <p:cNvSpPr>
              <a:spLocks/>
            </p:cNvSpPr>
            <p:nvPr/>
          </p:nvSpPr>
          <p:spPr bwMode="auto">
            <a:xfrm>
              <a:off x="3775075" y="3573463"/>
              <a:ext cx="2682875" cy="2020887"/>
            </a:xfrm>
            <a:custGeom>
              <a:avLst/>
              <a:gdLst>
                <a:gd name="T0" fmla="*/ 0 w 1690"/>
                <a:gd name="T1" fmla="*/ 2147483647 h 1273"/>
                <a:gd name="T2" fmla="*/ 2147483647 w 1690"/>
                <a:gd name="T3" fmla="*/ 2147483647 h 1273"/>
                <a:gd name="T4" fmla="*/ 2147483647 w 1690"/>
                <a:gd name="T5" fmla="*/ 2147483647 h 1273"/>
                <a:gd name="T6" fmla="*/ 2147483647 w 1690"/>
                <a:gd name="T7" fmla="*/ 2147483647 h 1273"/>
                <a:gd name="T8" fmla="*/ 2147483647 w 1690"/>
                <a:gd name="T9" fmla="*/ 2147483647 h 1273"/>
                <a:gd name="T10" fmla="*/ 2147483647 w 1690"/>
                <a:gd name="T11" fmla="*/ 2147483647 h 1273"/>
                <a:gd name="T12" fmla="*/ 2147483647 w 1690"/>
                <a:gd name="T13" fmla="*/ 2147483647 h 1273"/>
                <a:gd name="T14" fmla="*/ 2147483647 w 1690"/>
                <a:gd name="T15" fmla="*/ 2147483647 h 1273"/>
                <a:gd name="T16" fmla="*/ 2147483647 w 1690"/>
                <a:gd name="T17" fmla="*/ 2147483647 h 1273"/>
                <a:gd name="T18" fmla="*/ 2147483647 w 1690"/>
                <a:gd name="T19" fmla="*/ 2147483647 h 1273"/>
                <a:gd name="T20" fmla="*/ 2147483647 w 1690"/>
                <a:gd name="T21" fmla="*/ 2147483647 h 1273"/>
                <a:gd name="T22" fmla="*/ 2147483647 w 1690"/>
                <a:gd name="T23" fmla="*/ 2147483647 h 1273"/>
                <a:gd name="T24" fmla="*/ 2147483647 w 1690"/>
                <a:gd name="T25" fmla="*/ 2147483647 h 1273"/>
                <a:gd name="T26" fmla="*/ 2147483647 w 1690"/>
                <a:gd name="T27" fmla="*/ 2147483647 h 1273"/>
                <a:gd name="T28" fmla="*/ 2147483647 w 1690"/>
                <a:gd name="T29" fmla="*/ 2147483647 h 1273"/>
                <a:gd name="T30" fmla="*/ 2147483647 w 1690"/>
                <a:gd name="T31" fmla="*/ 2147483647 h 1273"/>
                <a:gd name="T32" fmla="*/ 2147483647 w 1690"/>
                <a:gd name="T33" fmla="*/ 2147483647 h 1273"/>
                <a:gd name="T34" fmla="*/ 2147483647 w 1690"/>
                <a:gd name="T35" fmla="*/ 2147483647 h 1273"/>
                <a:gd name="T36" fmla="*/ 2147483647 w 1690"/>
                <a:gd name="T37" fmla="*/ 0 h 1273"/>
                <a:gd name="T38" fmla="*/ 0 w 1690"/>
                <a:gd name="T39" fmla="*/ 2147483647 h 1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0"/>
                <a:gd name="T61" fmla="*/ 0 h 1273"/>
                <a:gd name="T62" fmla="*/ 1690 w 1690"/>
                <a:gd name="T63" fmla="*/ 1273 h 1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0" h="1273">
                  <a:moveTo>
                    <a:pt x="0" y="1171"/>
                  </a:moveTo>
                  <a:lnTo>
                    <a:pt x="126" y="1219"/>
                  </a:lnTo>
                  <a:lnTo>
                    <a:pt x="251" y="1249"/>
                  </a:lnTo>
                  <a:lnTo>
                    <a:pt x="377" y="1267"/>
                  </a:lnTo>
                  <a:lnTo>
                    <a:pt x="502" y="1273"/>
                  </a:lnTo>
                  <a:lnTo>
                    <a:pt x="621" y="1267"/>
                  </a:lnTo>
                  <a:lnTo>
                    <a:pt x="747" y="1249"/>
                  </a:lnTo>
                  <a:lnTo>
                    <a:pt x="866" y="1219"/>
                  </a:lnTo>
                  <a:lnTo>
                    <a:pt x="980" y="1177"/>
                  </a:lnTo>
                  <a:lnTo>
                    <a:pt x="1087" y="1129"/>
                  </a:lnTo>
                  <a:lnTo>
                    <a:pt x="1195" y="1064"/>
                  </a:lnTo>
                  <a:lnTo>
                    <a:pt x="1296" y="992"/>
                  </a:lnTo>
                  <a:lnTo>
                    <a:pt x="1386" y="914"/>
                  </a:lnTo>
                  <a:lnTo>
                    <a:pt x="1475" y="819"/>
                  </a:lnTo>
                  <a:lnTo>
                    <a:pt x="1547" y="723"/>
                  </a:lnTo>
                  <a:lnTo>
                    <a:pt x="1619" y="609"/>
                  </a:lnTo>
                  <a:lnTo>
                    <a:pt x="1672" y="496"/>
                  </a:lnTo>
                  <a:lnTo>
                    <a:pt x="1690" y="460"/>
                  </a:lnTo>
                  <a:lnTo>
                    <a:pt x="502" y="0"/>
                  </a:lnTo>
                  <a:lnTo>
                    <a:pt x="0" y="1171"/>
                  </a:lnTo>
                  <a:close/>
                </a:path>
              </a:pathLst>
            </a:custGeom>
            <a:solidFill>
              <a:srgbClr val="333399"/>
            </a:solidFill>
            <a:ln w="9525">
              <a:noFill/>
              <a:round/>
              <a:headEnd/>
              <a:tailEnd/>
            </a:ln>
          </p:spPr>
          <p:txBody>
            <a:bodyPr/>
            <a:lstStyle/>
            <a:p>
              <a:endParaRPr lang="en-US"/>
            </a:p>
          </p:txBody>
        </p:sp>
        <p:sp>
          <p:nvSpPr>
            <p:cNvPr id="13" name="Freeform 10"/>
            <p:cNvSpPr>
              <a:spLocks noEditPoints="1"/>
            </p:cNvSpPr>
            <p:nvPr/>
          </p:nvSpPr>
          <p:spPr bwMode="auto">
            <a:xfrm>
              <a:off x="3775075" y="3563938"/>
              <a:ext cx="2682875" cy="2039937"/>
            </a:xfrm>
            <a:custGeom>
              <a:avLst/>
              <a:gdLst>
                <a:gd name="T0" fmla="*/ 2147483647 w 1690"/>
                <a:gd name="T1" fmla="*/ 2147483647 h 1285"/>
                <a:gd name="T2" fmla="*/ 2147483647 w 1690"/>
                <a:gd name="T3" fmla="*/ 2147483647 h 1285"/>
                <a:gd name="T4" fmla="*/ 2147483647 w 1690"/>
                <a:gd name="T5" fmla="*/ 2147483647 h 1285"/>
                <a:gd name="T6" fmla="*/ 2147483647 w 1690"/>
                <a:gd name="T7" fmla="*/ 2147483647 h 1285"/>
                <a:gd name="T8" fmla="*/ 2147483647 w 1690"/>
                <a:gd name="T9" fmla="*/ 2147483647 h 1285"/>
                <a:gd name="T10" fmla="*/ 2147483647 w 1690"/>
                <a:gd name="T11" fmla="*/ 2147483647 h 1285"/>
                <a:gd name="T12" fmla="*/ 2147483647 w 1690"/>
                <a:gd name="T13" fmla="*/ 2147483647 h 1285"/>
                <a:gd name="T14" fmla="*/ 2147483647 w 1690"/>
                <a:gd name="T15" fmla="*/ 2147483647 h 1285"/>
                <a:gd name="T16" fmla="*/ 2147483647 w 1690"/>
                <a:gd name="T17" fmla="*/ 2147483647 h 1285"/>
                <a:gd name="T18" fmla="*/ 2147483647 w 1690"/>
                <a:gd name="T19" fmla="*/ 2147483647 h 1285"/>
                <a:gd name="T20" fmla="*/ 2147483647 w 1690"/>
                <a:gd name="T21" fmla="*/ 2147483647 h 1285"/>
                <a:gd name="T22" fmla="*/ 2147483647 w 1690"/>
                <a:gd name="T23" fmla="*/ 2147483647 h 1285"/>
                <a:gd name="T24" fmla="*/ 2147483647 w 1690"/>
                <a:gd name="T25" fmla="*/ 2147483647 h 1285"/>
                <a:gd name="T26" fmla="*/ 2147483647 w 1690"/>
                <a:gd name="T27" fmla="*/ 2147483647 h 1285"/>
                <a:gd name="T28" fmla="*/ 2147483647 w 1690"/>
                <a:gd name="T29" fmla="*/ 2147483647 h 1285"/>
                <a:gd name="T30" fmla="*/ 2147483647 w 1690"/>
                <a:gd name="T31" fmla="*/ 2147483647 h 1285"/>
                <a:gd name="T32" fmla="*/ 2147483647 w 1690"/>
                <a:gd name="T33" fmla="*/ 2147483647 h 1285"/>
                <a:gd name="T34" fmla="*/ 2147483647 w 1690"/>
                <a:gd name="T35" fmla="*/ 2147483647 h 1285"/>
                <a:gd name="T36" fmla="*/ 2147483647 w 1690"/>
                <a:gd name="T37" fmla="*/ 2147483647 h 1285"/>
                <a:gd name="T38" fmla="*/ 2147483647 w 1690"/>
                <a:gd name="T39" fmla="*/ 0 h 1285"/>
                <a:gd name="T40" fmla="*/ 2147483647 w 1690"/>
                <a:gd name="T41" fmla="*/ 2147483647 h 1285"/>
                <a:gd name="T42" fmla="*/ 2147483647 w 1690"/>
                <a:gd name="T43" fmla="*/ 2147483647 h 1285"/>
                <a:gd name="T44" fmla="*/ 2147483647 w 1690"/>
                <a:gd name="T45" fmla="*/ 2147483647 h 1285"/>
                <a:gd name="T46" fmla="*/ 2147483647 w 1690"/>
                <a:gd name="T47" fmla="*/ 2147483647 h 1285"/>
                <a:gd name="T48" fmla="*/ 2147483647 w 1690"/>
                <a:gd name="T49" fmla="*/ 2147483647 h 1285"/>
                <a:gd name="T50" fmla="*/ 2147483647 w 1690"/>
                <a:gd name="T51" fmla="*/ 2147483647 h 1285"/>
                <a:gd name="T52" fmla="*/ 2147483647 w 1690"/>
                <a:gd name="T53" fmla="*/ 2147483647 h 1285"/>
                <a:gd name="T54" fmla="*/ 2147483647 w 1690"/>
                <a:gd name="T55" fmla="*/ 2147483647 h 1285"/>
                <a:gd name="T56" fmla="*/ 2147483647 w 1690"/>
                <a:gd name="T57" fmla="*/ 2147483647 h 1285"/>
                <a:gd name="T58" fmla="*/ 2147483647 w 1690"/>
                <a:gd name="T59" fmla="*/ 2147483647 h 1285"/>
                <a:gd name="T60" fmla="*/ 2147483647 w 1690"/>
                <a:gd name="T61" fmla="*/ 2147483647 h 1285"/>
                <a:gd name="T62" fmla="*/ 2147483647 w 1690"/>
                <a:gd name="T63" fmla="*/ 2147483647 h 1285"/>
                <a:gd name="T64" fmla="*/ 2147483647 w 1690"/>
                <a:gd name="T65" fmla="*/ 2147483647 h 1285"/>
                <a:gd name="T66" fmla="*/ 2147483647 w 1690"/>
                <a:gd name="T67" fmla="*/ 2147483647 h 1285"/>
                <a:gd name="T68" fmla="*/ 2147483647 w 1690"/>
                <a:gd name="T69" fmla="*/ 2147483647 h 1285"/>
                <a:gd name="T70" fmla="*/ 2147483647 w 1690"/>
                <a:gd name="T71" fmla="*/ 2147483647 h 1285"/>
                <a:gd name="T72" fmla="*/ 2147483647 w 1690"/>
                <a:gd name="T73" fmla="*/ 2147483647 h 1285"/>
                <a:gd name="T74" fmla="*/ 2147483647 w 1690"/>
                <a:gd name="T75" fmla="*/ 2147483647 h 1285"/>
                <a:gd name="T76" fmla="*/ 0 w 1690"/>
                <a:gd name="T77" fmla="*/ 2147483647 h 1285"/>
                <a:gd name="T78" fmla="*/ 2147483647 w 1690"/>
                <a:gd name="T79" fmla="*/ 0 h 12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0"/>
                <a:gd name="T121" fmla="*/ 0 h 1285"/>
                <a:gd name="T122" fmla="*/ 1690 w 1690"/>
                <a:gd name="T123" fmla="*/ 1285 h 12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0" h="1285">
                  <a:moveTo>
                    <a:pt x="6" y="1177"/>
                  </a:moveTo>
                  <a:lnTo>
                    <a:pt x="6" y="1177"/>
                  </a:lnTo>
                  <a:lnTo>
                    <a:pt x="66" y="1201"/>
                  </a:lnTo>
                  <a:lnTo>
                    <a:pt x="126" y="1219"/>
                  </a:lnTo>
                  <a:lnTo>
                    <a:pt x="192" y="1237"/>
                  </a:lnTo>
                  <a:lnTo>
                    <a:pt x="251" y="1255"/>
                  </a:lnTo>
                  <a:lnTo>
                    <a:pt x="311" y="1261"/>
                  </a:lnTo>
                  <a:lnTo>
                    <a:pt x="377" y="1273"/>
                  </a:lnTo>
                  <a:lnTo>
                    <a:pt x="436" y="1273"/>
                  </a:lnTo>
                  <a:lnTo>
                    <a:pt x="502" y="1279"/>
                  </a:lnTo>
                  <a:lnTo>
                    <a:pt x="562" y="1273"/>
                  </a:lnTo>
                  <a:lnTo>
                    <a:pt x="621" y="1273"/>
                  </a:lnTo>
                  <a:lnTo>
                    <a:pt x="681" y="1261"/>
                  </a:lnTo>
                  <a:lnTo>
                    <a:pt x="747" y="1255"/>
                  </a:lnTo>
                  <a:lnTo>
                    <a:pt x="807" y="1237"/>
                  </a:lnTo>
                  <a:lnTo>
                    <a:pt x="860" y="1225"/>
                  </a:lnTo>
                  <a:lnTo>
                    <a:pt x="920" y="1207"/>
                  </a:lnTo>
                  <a:lnTo>
                    <a:pt x="980" y="1183"/>
                  </a:lnTo>
                  <a:lnTo>
                    <a:pt x="1033" y="1159"/>
                  </a:lnTo>
                  <a:lnTo>
                    <a:pt x="1087" y="1130"/>
                  </a:lnTo>
                  <a:lnTo>
                    <a:pt x="1141" y="1100"/>
                  </a:lnTo>
                  <a:lnTo>
                    <a:pt x="1195" y="1070"/>
                  </a:lnTo>
                  <a:lnTo>
                    <a:pt x="1242" y="1034"/>
                  </a:lnTo>
                  <a:lnTo>
                    <a:pt x="1296" y="998"/>
                  </a:lnTo>
                  <a:lnTo>
                    <a:pt x="1338" y="956"/>
                  </a:lnTo>
                  <a:lnTo>
                    <a:pt x="1386" y="914"/>
                  </a:lnTo>
                  <a:lnTo>
                    <a:pt x="1428" y="872"/>
                  </a:lnTo>
                  <a:lnTo>
                    <a:pt x="1469" y="825"/>
                  </a:lnTo>
                  <a:lnTo>
                    <a:pt x="1511" y="777"/>
                  </a:lnTo>
                  <a:lnTo>
                    <a:pt x="1547" y="723"/>
                  </a:lnTo>
                  <a:lnTo>
                    <a:pt x="1583" y="669"/>
                  </a:lnTo>
                  <a:lnTo>
                    <a:pt x="1613" y="615"/>
                  </a:lnTo>
                  <a:lnTo>
                    <a:pt x="1642" y="556"/>
                  </a:lnTo>
                  <a:lnTo>
                    <a:pt x="1672" y="496"/>
                  </a:lnTo>
                  <a:lnTo>
                    <a:pt x="1684" y="466"/>
                  </a:lnTo>
                  <a:lnTo>
                    <a:pt x="1684" y="472"/>
                  </a:lnTo>
                  <a:lnTo>
                    <a:pt x="496" y="6"/>
                  </a:lnTo>
                  <a:lnTo>
                    <a:pt x="502" y="6"/>
                  </a:lnTo>
                  <a:lnTo>
                    <a:pt x="6" y="1177"/>
                  </a:lnTo>
                  <a:close/>
                  <a:moveTo>
                    <a:pt x="496" y="0"/>
                  </a:moveTo>
                  <a:lnTo>
                    <a:pt x="502" y="0"/>
                  </a:lnTo>
                  <a:lnTo>
                    <a:pt x="1690" y="466"/>
                  </a:lnTo>
                  <a:lnTo>
                    <a:pt x="1678" y="502"/>
                  </a:lnTo>
                  <a:lnTo>
                    <a:pt x="1648" y="562"/>
                  </a:lnTo>
                  <a:lnTo>
                    <a:pt x="1619" y="621"/>
                  </a:lnTo>
                  <a:lnTo>
                    <a:pt x="1589" y="675"/>
                  </a:lnTo>
                  <a:lnTo>
                    <a:pt x="1553" y="729"/>
                  </a:lnTo>
                  <a:lnTo>
                    <a:pt x="1517" y="783"/>
                  </a:lnTo>
                  <a:lnTo>
                    <a:pt x="1475" y="831"/>
                  </a:lnTo>
                  <a:lnTo>
                    <a:pt x="1433" y="878"/>
                  </a:lnTo>
                  <a:lnTo>
                    <a:pt x="1392" y="920"/>
                  </a:lnTo>
                  <a:lnTo>
                    <a:pt x="1344" y="962"/>
                  </a:lnTo>
                  <a:lnTo>
                    <a:pt x="1296" y="1004"/>
                  </a:lnTo>
                  <a:lnTo>
                    <a:pt x="1248" y="1040"/>
                  </a:lnTo>
                  <a:lnTo>
                    <a:pt x="1195" y="1076"/>
                  </a:lnTo>
                  <a:lnTo>
                    <a:pt x="1147" y="1106"/>
                  </a:lnTo>
                  <a:lnTo>
                    <a:pt x="1093" y="1135"/>
                  </a:lnTo>
                  <a:lnTo>
                    <a:pt x="1039" y="1165"/>
                  </a:lnTo>
                  <a:lnTo>
                    <a:pt x="980" y="1189"/>
                  </a:lnTo>
                  <a:lnTo>
                    <a:pt x="920" y="1207"/>
                  </a:lnTo>
                  <a:lnTo>
                    <a:pt x="866" y="1231"/>
                  </a:lnTo>
                  <a:lnTo>
                    <a:pt x="807" y="1243"/>
                  </a:lnTo>
                  <a:lnTo>
                    <a:pt x="747" y="1261"/>
                  </a:lnTo>
                  <a:lnTo>
                    <a:pt x="687" y="1267"/>
                  </a:lnTo>
                  <a:lnTo>
                    <a:pt x="621" y="1279"/>
                  </a:lnTo>
                  <a:lnTo>
                    <a:pt x="562" y="1279"/>
                  </a:lnTo>
                  <a:lnTo>
                    <a:pt x="502" y="1285"/>
                  </a:lnTo>
                  <a:lnTo>
                    <a:pt x="436" y="1279"/>
                  </a:lnTo>
                  <a:lnTo>
                    <a:pt x="377" y="1279"/>
                  </a:lnTo>
                  <a:lnTo>
                    <a:pt x="311" y="1267"/>
                  </a:lnTo>
                  <a:lnTo>
                    <a:pt x="251" y="1255"/>
                  </a:lnTo>
                  <a:lnTo>
                    <a:pt x="186" y="1243"/>
                  </a:lnTo>
                  <a:lnTo>
                    <a:pt x="126" y="1225"/>
                  </a:lnTo>
                  <a:lnTo>
                    <a:pt x="66" y="1207"/>
                  </a:lnTo>
                  <a:lnTo>
                    <a:pt x="0" y="1183"/>
                  </a:lnTo>
                  <a:lnTo>
                    <a:pt x="0" y="1177"/>
                  </a:lnTo>
                  <a:lnTo>
                    <a:pt x="496" y="0"/>
                  </a:lnTo>
                  <a:close/>
                </a:path>
              </a:pathLst>
            </a:custGeom>
            <a:solidFill>
              <a:srgbClr val="000000"/>
            </a:solidFill>
            <a:ln w="6">
              <a:solidFill>
                <a:srgbClr val="000000"/>
              </a:solidFill>
              <a:prstDash val="solid"/>
              <a:round/>
              <a:headEnd/>
              <a:tailEnd/>
            </a:ln>
          </p:spPr>
          <p:txBody>
            <a:bodyPr/>
            <a:lstStyle/>
            <a:p>
              <a:endParaRPr lang="en-US"/>
            </a:p>
          </p:txBody>
        </p:sp>
        <p:sp>
          <p:nvSpPr>
            <p:cNvPr id="14" name="Freeform 11"/>
            <p:cNvSpPr>
              <a:spLocks/>
            </p:cNvSpPr>
            <p:nvPr/>
          </p:nvSpPr>
          <p:spPr bwMode="auto">
            <a:xfrm>
              <a:off x="2543175" y="2159000"/>
              <a:ext cx="2028825" cy="3273425"/>
            </a:xfrm>
            <a:custGeom>
              <a:avLst/>
              <a:gdLst>
                <a:gd name="T0" fmla="*/ 2147483647 w 1278"/>
                <a:gd name="T1" fmla="*/ 0 h 2062"/>
                <a:gd name="T2" fmla="*/ 2147483647 w 1278"/>
                <a:gd name="T3" fmla="*/ 2147483647 h 2062"/>
                <a:gd name="T4" fmla="*/ 2147483647 w 1278"/>
                <a:gd name="T5" fmla="*/ 2147483647 h 2062"/>
                <a:gd name="T6" fmla="*/ 2147483647 w 1278"/>
                <a:gd name="T7" fmla="*/ 2147483647 h 2062"/>
                <a:gd name="T8" fmla="*/ 2147483647 w 1278"/>
                <a:gd name="T9" fmla="*/ 2147483647 h 2062"/>
                <a:gd name="T10" fmla="*/ 2147483647 w 1278"/>
                <a:gd name="T11" fmla="*/ 2147483647 h 2062"/>
                <a:gd name="T12" fmla="*/ 2147483647 w 1278"/>
                <a:gd name="T13" fmla="*/ 2147483647 h 2062"/>
                <a:gd name="T14" fmla="*/ 2147483647 w 1278"/>
                <a:gd name="T15" fmla="*/ 2147483647 h 2062"/>
                <a:gd name="T16" fmla="*/ 0 w 1278"/>
                <a:gd name="T17" fmla="*/ 2147483647 h 2062"/>
                <a:gd name="T18" fmla="*/ 2147483647 w 1278"/>
                <a:gd name="T19" fmla="*/ 2147483647 h 2062"/>
                <a:gd name="T20" fmla="*/ 2147483647 w 1278"/>
                <a:gd name="T21" fmla="*/ 2147483647 h 2062"/>
                <a:gd name="T22" fmla="*/ 2147483647 w 1278"/>
                <a:gd name="T23" fmla="*/ 2147483647 h 2062"/>
                <a:gd name="T24" fmla="*/ 2147483647 w 1278"/>
                <a:gd name="T25" fmla="*/ 2147483647 h 2062"/>
                <a:gd name="T26" fmla="*/ 2147483647 w 1278"/>
                <a:gd name="T27" fmla="*/ 2147483647 h 2062"/>
                <a:gd name="T28" fmla="*/ 2147483647 w 1278"/>
                <a:gd name="T29" fmla="*/ 2147483647 h 2062"/>
                <a:gd name="T30" fmla="*/ 2147483647 w 1278"/>
                <a:gd name="T31" fmla="*/ 2147483647 h 2062"/>
                <a:gd name="T32" fmla="*/ 2147483647 w 1278"/>
                <a:gd name="T33" fmla="*/ 2147483647 h 2062"/>
                <a:gd name="T34" fmla="*/ 2147483647 w 1278"/>
                <a:gd name="T35" fmla="*/ 2147483647 h 2062"/>
                <a:gd name="T36" fmla="*/ 2147483647 w 1278"/>
                <a:gd name="T37" fmla="*/ 2147483647 h 2062"/>
                <a:gd name="T38" fmla="*/ 2147483647 w 1278"/>
                <a:gd name="T39" fmla="*/ 2147483647 h 2062"/>
                <a:gd name="T40" fmla="*/ 2147483647 w 1278"/>
                <a:gd name="T41" fmla="*/ 2147483647 h 2062"/>
                <a:gd name="T42" fmla="*/ 2147483647 w 1278"/>
                <a:gd name="T43" fmla="*/ 2147483647 h 2062"/>
                <a:gd name="T44" fmla="*/ 2147483647 w 1278"/>
                <a:gd name="T45" fmla="*/ 0 h 20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8"/>
                <a:gd name="T70" fmla="*/ 0 h 2062"/>
                <a:gd name="T71" fmla="*/ 1278 w 1278"/>
                <a:gd name="T72" fmla="*/ 2062 h 20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8" h="2062">
                  <a:moveTo>
                    <a:pt x="358" y="0"/>
                  </a:moveTo>
                  <a:lnTo>
                    <a:pt x="275" y="95"/>
                  </a:lnTo>
                  <a:lnTo>
                    <a:pt x="203" y="203"/>
                  </a:lnTo>
                  <a:lnTo>
                    <a:pt x="138" y="311"/>
                  </a:lnTo>
                  <a:lnTo>
                    <a:pt x="90" y="424"/>
                  </a:lnTo>
                  <a:lnTo>
                    <a:pt x="48" y="544"/>
                  </a:lnTo>
                  <a:lnTo>
                    <a:pt x="18" y="663"/>
                  </a:lnTo>
                  <a:lnTo>
                    <a:pt x="6" y="783"/>
                  </a:lnTo>
                  <a:lnTo>
                    <a:pt x="0" y="908"/>
                  </a:lnTo>
                  <a:lnTo>
                    <a:pt x="6" y="1028"/>
                  </a:lnTo>
                  <a:lnTo>
                    <a:pt x="30" y="1148"/>
                  </a:lnTo>
                  <a:lnTo>
                    <a:pt x="60" y="1267"/>
                  </a:lnTo>
                  <a:lnTo>
                    <a:pt x="102" y="1387"/>
                  </a:lnTo>
                  <a:lnTo>
                    <a:pt x="155" y="1500"/>
                  </a:lnTo>
                  <a:lnTo>
                    <a:pt x="221" y="1608"/>
                  </a:lnTo>
                  <a:lnTo>
                    <a:pt x="299" y="1710"/>
                  </a:lnTo>
                  <a:lnTo>
                    <a:pt x="388" y="1805"/>
                  </a:lnTo>
                  <a:lnTo>
                    <a:pt x="478" y="1883"/>
                  </a:lnTo>
                  <a:lnTo>
                    <a:pt x="573" y="1955"/>
                  </a:lnTo>
                  <a:lnTo>
                    <a:pt x="675" y="2015"/>
                  </a:lnTo>
                  <a:lnTo>
                    <a:pt x="776" y="2062"/>
                  </a:lnTo>
                  <a:lnTo>
                    <a:pt x="1278" y="891"/>
                  </a:lnTo>
                  <a:lnTo>
                    <a:pt x="358" y="0"/>
                  </a:lnTo>
                  <a:close/>
                </a:path>
              </a:pathLst>
            </a:custGeom>
            <a:solidFill>
              <a:srgbClr val="3366FF"/>
            </a:solidFill>
            <a:ln w="9525">
              <a:noFill/>
              <a:round/>
              <a:headEnd/>
              <a:tailEnd/>
            </a:ln>
          </p:spPr>
          <p:txBody>
            <a:bodyPr/>
            <a:lstStyle/>
            <a:p>
              <a:endParaRPr lang="en-US"/>
            </a:p>
          </p:txBody>
        </p:sp>
        <p:sp>
          <p:nvSpPr>
            <p:cNvPr id="15" name="Freeform 12"/>
            <p:cNvSpPr>
              <a:spLocks noEditPoints="1"/>
            </p:cNvSpPr>
            <p:nvPr/>
          </p:nvSpPr>
          <p:spPr bwMode="auto">
            <a:xfrm>
              <a:off x="2543175" y="2149475"/>
              <a:ext cx="2028825" cy="3292475"/>
            </a:xfrm>
            <a:custGeom>
              <a:avLst/>
              <a:gdLst>
                <a:gd name="T0" fmla="*/ 2147483647 w 1278"/>
                <a:gd name="T1" fmla="*/ 2147483647 h 2074"/>
                <a:gd name="T2" fmla="*/ 2147483647 w 1278"/>
                <a:gd name="T3" fmla="*/ 2147483647 h 2074"/>
                <a:gd name="T4" fmla="*/ 2147483647 w 1278"/>
                <a:gd name="T5" fmla="*/ 2147483647 h 2074"/>
                <a:gd name="T6" fmla="*/ 2147483647 w 1278"/>
                <a:gd name="T7" fmla="*/ 2147483647 h 2074"/>
                <a:gd name="T8" fmla="*/ 2147483647 w 1278"/>
                <a:gd name="T9" fmla="*/ 2147483647 h 2074"/>
                <a:gd name="T10" fmla="*/ 2147483647 w 1278"/>
                <a:gd name="T11" fmla="*/ 2147483647 h 2074"/>
                <a:gd name="T12" fmla="*/ 2147483647 w 1278"/>
                <a:gd name="T13" fmla="*/ 2147483647 h 2074"/>
                <a:gd name="T14" fmla="*/ 2147483647 w 1278"/>
                <a:gd name="T15" fmla="*/ 2147483647 h 2074"/>
                <a:gd name="T16" fmla="*/ 2147483647 w 1278"/>
                <a:gd name="T17" fmla="*/ 2147483647 h 2074"/>
                <a:gd name="T18" fmla="*/ 2147483647 w 1278"/>
                <a:gd name="T19" fmla="*/ 2147483647 h 2074"/>
                <a:gd name="T20" fmla="*/ 2147483647 w 1278"/>
                <a:gd name="T21" fmla="*/ 2147483647 h 2074"/>
                <a:gd name="T22" fmla="*/ 2147483647 w 1278"/>
                <a:gd name="T23" fmla="*/ 2147483647 h 2074"/>
                <a:gd name="T24" fmla="*/ 2147483647 w 1278"/>
                <a:gd name="T25" fmla="*/ 2147483647 h 2074"/>
                <a:gd name="T26" fmla="*/ 2147483647 w 1278"/>
                <a:gd name="T27" fmla="*/ 2147483647 h 2074"/>
                <a:gd name="T28" fmla="*/ 2147483647 w 1278"/>
                <a:gd name="T29" fmla="*/ 2147483647 h 2074"/>
                <a:gd name="T30" fmla="*/ 2147483647 w 1278"/>
                <a:gd name="T31" fmla="*/ 2147483647 h 2074"/>
                <a:gd name="T32" fmla="*/ 2147483647 w 1278"/>
                <a:gd name="T33" fmla="*/ 2147483647 h 2074"/>
                <a:gd name="T34" fmla="*/ 2147483647 w 1278"/>
                <a:gd name="T35" fmla="*/ 2147483647 h 2074"/>
                <a:gd name="T36" fmla="*/ 2147483647 w 1278"/>
                <a:gd name="T37" fmla="*/ 2147483647 h 2074"/>
                <a:gd name="T38" fmla="*/ 2147483647 w 1278"/>
                <a:gd name="T39" fmla="*/ 2147483647 h 2074"/>
                <a:gd name="T40" fmla="*/ 2147483647 w 1278"/>
                <a:gd name="T41" fmla="*/ 2147483647 h 2074"/>
                <a:gd name="T42" fmla="*/ 2147483647 w 1278"/>
                <a:gd name="T43" fmla="*/ 2147483647 h 2074"/>
                <a:gd name="T44" fmla="*/ 2147483647 w 1278"/>
                <a:gd name="T45" fmla="*/ 2147483647 h 2074"/>
                <a:gd name="T46" fmla="*/ 2147483647 w 1278"/>
                <a:gd name="T47" fmla="*/ 2147483647 h 2074"/>
                <a:gd name="T48" fmla="*/ 2147483647 w 1278"/>
                <a:gd name="T49" fmla="*/ 2147483647 h 2074"/>
                <a:gd name="T50" fmla="*/ 2147483647 w 1278"/>
                <a:gd name="T51" fmla="*/ 2147483647 h 2074"/>
                <a:gd name="T52" fmla="*/ 2147483647 w 1278"/>
                <a:gd name="T53" fmla="*/ 2147483647 h 2074"/>
                <a:gd name="T54" fmla="*/ 2147483647 w 1278"/>
                <a:gd name="T55" fmla="*/ 2147483647 h 2074"/>
                <a:gd name="T56" fmla="*/ 2147483647 w 1278"/>
                <a:gd name="T57" fmla="*/ 2147483647 h 2074"/>
                <a:gd name="T58" fmla="*/ 2147483647 w 1278"/>
                <a:gd name="T59" fmla="*/ 2147483647 h 2074"/>
                <a:gd name="T60" fmla="*/ 2147483647 w 1278"/>
                <a:gd name="T61" fmla="*/ 2147483647 h 2074"/>
                <a:gd name="T62" fmla="*/ 2147483647 w 1278"/>
                <a:gd name="T63" fmla="*/ 2147483647 h 2074"/>
                <a:gd name="T64" fmla="*/ 2147483647 w 1278"/>
                <a:gd name="T65" fmla="*/ 2147483647 h 2074"/>
                <a:gd name="T66" fmla="*/ 2147483647 w 1278"/>
                <a:gd name="T67" fmla="*/ 2147483647 h 2074"/>
                <a:gd name="T68" fmla="*/ 2147483647 w 1278"/>
                <a:gd name="T69" fmla="*/ 2147483647 h 2074"/>
                <a:gd name="T70" fmla="*/ 0 w 1278"/>
                <a:gd name="T71" fmla="*/ 2147483647 h 2074"/>
                <a:gd name="T72" fmla="*/ 0 w 1278"/>
                <a:gd name="T73" fmla="*/ 2147483647 h 2074"/>
                <a:gd name="T74" fmla="*/ 2147483647 w 1278"/>
                <a:gd name="T75" fmla="*/ 2147483647 h 2074"/>
                <a:gd name="T76" fmla="*/ 2147483647 w 1278"/>
                <a:gd name="T77" fmla="*/ 2147483647 h 2074"/>
                <a:gd name="T78" fmla="*/ 2147483647 w 1278"/>
                <a:gd name="T79" fmla="*/ 2147483647 h 2074"/>
                <a:gd name="T80" fmla="*/ 2147483647 w 1278"/>
                <a:gd name="T81" fmla="*/ 2147483647 h 2074"/>
                <a:gd name="T82" fmla="*/ 2147483647 w 1278"/>
                <a:gd name="T83" fmla="*/ 2147483647 h 2074"/>
                <a:gd name="T84" fmla="*/ 2147483647 w 1278"/>
                <a:gd name="T85" fmla="*/ 2147483647 h 2074"/>
                <a:gd name="T86" fmla="*/ 2147483647 w 1278"/>
                <a:gd name="T87" fmla="*/ 2147483647 h 2074"/>
                <a:gd name="T88" fmla="*/ 2147483647 w 1278"/>
                <a:gd name="T89" fmla="*/ 0 h 2074"/>
                <a:gd name="T90" fmla="*/ 2147483647 w 1278"/>
                <a:gd name="T91" fmla="*/ 2147483647 h 20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8"/>
                <a:gd name="T139" fmla="*/ 0 h 2074"/>
                <a:gd name="T140" fmla="*/ 1278 w 1278"/>
                <a:gd name="T141" fmla="*/ 2074 h 20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8" h="2074">
                  <a:moveTo>
                    <a:pt x="358" y="6"/>
                  </a:moveTo>
                  <a:lnTo>
                    <a:pt x="364" y="6"/>
                  </a:lnTo>
                  <a:lnTo>
                    <a:pt x="317" y="53"/>
                  </a:lnTo>
                  <a:lnTo>
                    <a:pt x="275" y="107"/>
                  </a:lnTo>
                  <a:lnTo>
                    <a:pt x="239" y="155"/>
                  </a:lnTo>
                  <a:lnTo>
                    <a:pt x="203" y="209"/>
                  </a:lnTo>
                  <a:lnTo>
                    <a:pt x="173" y="263"/>
                  </a:lnTo>
                  <a:lnTo>
                    <a:pt x="144" y="317"/>
                  </a:lnTo>
                  <a:lnTo>
                    <a:pt x="114" y="376"/>
                  </a:lnTo>
                  <a:lnTo>
                    <a:pt x="90" y="430"/>
                  </a:lnTo>
                  <a:lnTo>
                    <a:pt x="72" y="490"/>
                  </a:lnTo>
                  <a:lnTo>
                    <a:pt x="54" y="550"/>
                  </a:lnTo>
                  <a:lnTo>
                    <a:pt x="36" y="610"/>
                  </a:lnTo>
                  <a:lnTo>
                    <a:pt x="24" y="669"/>
                  </a:lnTo>
                  <a:lnTo>
                    <a:pt x="12" y="729"/>
                  </a:lnTo>
                  <a:lnTo>
                    <a:pt x="6" y="789"/>
                  </a:lnTo>
                  <a:lnTo>
                    <a:pt x="6" y="849"/>
                  </a:lnTo>
                  <a:lnTo>
                    <a:pt x="6" y="914"/>
                  </a:lnTo>
                  <a:lnTo>
                    <a:pt x="6" y="974"/>
                  </a:lnTo>
                  <a:lnTo>
                    <a:pt x="12" y="1034"/>
                  </a:lnTo>
                  <a:lnTo>
                    <a:pt x="18" y="1094"/>
                  </a:lnTo>
                  <a:lnTo>
                    <a:pt x="30" y="1154"/>
                  </a:lnTo>
                  <a:lnTo>
                    <a:pt x="42" y="1213"/>
                  </a:lnTo>
                  <a:lnTo>
                    <a:pt x="60" y="1273"/>
                  </a:lnTo>
                  <a:lnTo>
                    <a:pt x="84" y="1333"/>
                  </a:lnTo>
                  <a:lnTo>
                    <a:pt x="102" y="1393"/>
                  </a:lnTo>
                  <a:lnTo>
                    <a:pt x="132" y="1447"/>
                  </a:lnTo>
                  <a:lnTo>
                    <a:pt x="155" y="1500"/>
                  </a:lnTo>
                  <a:lnTo>
                    <a:pt x="191" y="1554"/>
                  </a:lnTo>
                  <a:lnTo>
                    <a:pt x="221" y="1608"/>
                  </a:lnTo>
                  <a:lnTo>
                    <a:pt x="263" y="1662"/>
                  </a:lnTo>
                  <a:lnTo>
                    <a:pt x="299" y="1710"/>
                  </a:lnTo>
                  <a:lnTo>
                    <a:pt x="341" y="1757"/>
                  </a:lnTo>
                  <a:lnTo>
                    <a:pt x="388" y="1805"/>
                  </a:lnTo>
                  <a:lnTo>
                    <a:pt x="478" y="1883"/>
                  </a:lnTo>
                  <a:lnTo>
                    <a:pt x="526" y="1919"/>
                  </a:lnTo>
                  <a:lnTo>
                    <a:pt x="573" y="1955"/>
                  </a:lnTo>
                  <a:lnTo>
                    <a:pt x="621" y="1985"/>
                  </a:lnTo>
                  <a:lnTo>
                    <a:pt x="675" y="2015"/>
                  </a:lnTo>
                  <a:lnTo>
                    <a:pt x="729" y="2044"/>
                  </a:lnTo>
                  <a:lnTo>
                    <a:pt x="782" y="2068"/>
                  </a:lnTo>
                  <a:lnTo>
                    <a:pt x="776" y="2068"/>
                  </a:lnTo>
                  <a:lnTo>
                    <a:pt x="1272" y="891"/>
                  </a:lnTo>
                  <a:lnTo>
                    <a:pt x="1272" y="897"/>
                  </a:lnTo>
                  <a:lnTo>
                    <a:pt x="358" y="6"/>
                  </a:lnTo>
                  <a:close/>
                  <a:moveTo>
                    <a:pt x="1278" y="891"/>
                  </a:moveTo>
                  <a:lnTo>
                    <a:pt x="1278" y="897"/>
                  </a:lnTo>
                  <a:lnTo>
                    <a:pt x="782" y="2068"/>
                  </a:lnTo>
                  <a:lnTo>
                    <a:pt x="782" y="2074"/>
                  </a:lnTo>
                  <a:lnTo>
                    <a:pt x="776" y="2074"/>
                  </a:lnTo>
                  <a:lnTo>
                    <a:pt x="723" y="2050"/>
                  </a:lnTo>
                  <a:lnTo>
                    <a:pt x="669" y="2021"/>
                  </a:lnTo>
                  <a:lnTo>
                    <a:pt x="621" y="1991"/>
                  </a:lnTo>
                  <a:lnTo>
                    <a:pt x="567" y="1961"/>
                  </a:lnTo>
                  <a:lnTo>
                    <a:pt x="520" y="1925"/>
                  </a:lnTo>
                  <a:lnTo>
                    <a:pt x="472" y="1889"/>
                  </a:lnTo>
                  <a:lnTo>
                    <a:pt x="382" y="1811"/>
                  </a:lnTo>
                  <a:lnTo>
                    <a:pt x="341" y="1763"/>
                  </a:lnTo>
                  <a:lnTo>
                    <a:pt x="299" y="1716"/>
                  </a:lnTo>
                  <a:lnTo>
                    <a:pt x="257" y="1668"/>
                  </a:lnTo>
                  <a:lnTo>
                    <a:pt x="221" y="1614"/>
                  </a:lnTo>
                  <a:lnTo>
                    <a:pt x="185" y="1560"/>
                  </a:lnTo>
                  <a:lnTo>
                    <a:pt x="155" y="1506"/>
                  </a:lnTo>
                  <a:lnTo>
                    <a:pt x="126" y="1447"/>
                  </a:lnTo>
                  <a:lnTo>
                    <a:pt x="96" y="1393"/>
                  </a:lnTo>
                  <a:lnTo>
                    <a:pt x="78" y="1333"/>
                  </a:lnTo>
                  <a:lnTo>
                    <a:pt x="54" y="1273"/>
                  </a:lnTo>
                  <a:lnTo>
                    <a:pt x="36" y="1213"/>
                  </a:lnTo>
                  <a:lnTo>
                    <a:pt x="24" y="1154"/>
                  </a:lnTo>
                  <a:lnTo>
                    <a:pt x="12" y="1094"/>
                  </a:lnTo>
                  <a:lnTo>
                    <a:pt x="6" y="1034"/>
                  </a:lnTo>
                  <a:lnTo>
                    <a:pt x="0" y="974"/>
                  </a:lnTo>
                  <a:lnTo>
                    <a:pt x="0" y="914"/>
                  </a:lnTo>
                  <a:lnTo>
                    <a:pt x="0" y="849"/>
                  </a:lnTo>
                  <a:lnTo>
                    <a:pt x="0" y="789"/>
                  </a:lnTo>
                  <a:lnTo>
                    <a:pt x="6" y="729"/>
                  </a:lnTo>
                  <a:lnTo>
                    <a:pt x="18" y="669"/>
                  </a:lnTo>
                  <a:lnTo>
                    <a:pt x="30" y="610"/>
                  </a:lnTo>
                  <a:lnTo>
                    <a:pt x="48" y="550"/>
                  </a:lnTo>
                  <a:lnTo>
                    <a:pt x="66" y="490"/>
                  </a:lnTo>
                  <a:lnTo>
                    <a:pt x="84" y="430"/>
                  </a:lnTo>
                  <a:lnTo>
                    <a:pt x="108" y="370"/>
                  </a:lnTo>
                  <a:lnTo>
                    <a:pt x="138" y="317"/>
                  </a:lnTo>
                  <a:lnTo>
                    <a:pt x="167" y="257"/>
                  </a:lnTo>
                  <a:lnTo>
                    <a:pt x="197" y="203"/>
                  </a:lnTo>
                  <a:lnTo>
                    <a:pt x="233" y="155"/>
                  </a:lnTo>
                  <a:lnTo>
                    <a:pt x="275" y="101"/>
                  </a:lnTo>
                  <a:lnTo>
                    <a:pt x="317" y="53"/>
                  </a:lnTo>
                  <a:lnTo>
                    <a:pt x="358" y="0"/>
                  </a:lnTo>
                  <a:lnTo>
                    <a:pt x="364" y="0"/>
                  </a:lnTo>
                  <a:lnTo>
                    <a:pt x="1278" y="891"/>
                  </a:lnTo>
                  <a:close/>
                </a:path>
              </a:pathLst>
            </a:custGeom>
            <a:solidFill>
              <a:srgbClr val="000000"/>
            </a:solidFill>
            <a:ln w="6">
              <a:solidFill>
                <a:srgbClr val="000000"/>
              </a:solidFill>
              <a:prstDash val="solid"/>
              <a:round/>
              <a:headEnd/>
              <a:tailEnd/>
            </a:ln>
          </p:spPr>
          <p:txBody>
            <a:bodyPr/>
            <a:lstStyle/>
            <a:p>
              <a:endParaRPr lang="en-US"/>
            </a:p>
          </p:txBody>
        </p:sp>
        <p:sp>
          <p:nvSpPr>
            <p:cNvPr id="16" name="Freeform 13"/>
            <p:cNvSpPr>
              <a:spLocks/>
            </p:cNvSpPr>
            <p:nvPr/>
          </p:nvSpPr>
          <p:spPr bwMode="auto">
            <a:xfrm>
              <a:off x="3111500" y="2159000"/>
              <a:ext cx="1460500" cy="1414463"/>
            </a:xfrm>
            <a:custGeom>
              <a:avLst/>
              <a:gdLst>
                <a:gd name="T0" fmla="*/ 2147483647 w 920"/>
                <a:gd name="T1" fmla="*/ 2147483647 h 891"/>
                <a:gd name="T2" fmla="*/ 0 w 920"/>
                <a:gd name="T3" fmla="*/ 0 h 891"/>
                <a:gd name="T4" fmla="*/ 0 w 920"/>
                <a:gd name="T5" fmla="*/ 0 h 891"/>
                <a:gd name="T6" fmla="*/ 2147483647 w 920"/>
                <a:gd name="T7" fmla="*/ 2147483647 h 891"/>
                <a:gd name="T8" fmla="*/ 0 60000 65536"/>
                <a:gd name="T9" fmla="*/ 0 60000 65536"/>
                <a:gd name="T10" fmla="*/ 0 60000 65536"/>
                <a:gd name="T11" fmla="*/ 0 60000 65536"/>
                <a:gd name="T12" fmla="*/ 0 w 920"/>
                <a:gd name="T13" fmla="*/ 0 h 891"/>
                <a:gd name="T14" fmla="*/ 920 w 920"/>
                <a:gd name="T15" fmla="*/ 891 h 891"/>
              </a:gdLst>
              <a:ahLst/>
              <a:cxnLst>
                <a:cxn ang="T8">
                  <a:pos x="T0" y="T1"/>
                </a:cxn>
                <a:cxn ang="T9">
                  <a:pos x="T2" y="T3"/>
                </a:cxn>
                <a:cxn ang="T10">
                  <a:pos x="T4" y="T5"/>
                </a:cxn>
                <a:cxn ang="T11">
                  <a:pos x="T6" y="T7"/>
                </a:cxn>
              </a:cxnLst>
              <a:rect l="T12" t="T13" r="T14" b="T15"/>
              <a:pathLst>
                <a:path w="920" h="891">
                  <a:moveTo>
                    <a:pt x="920" y="891"/>
                  </a:moveTo>
                  <a:lnTo>
                    <a:pt x="0" y="0"/>
                  </a:lnTo>
                  <a:lnTo>
                    <a:pt x="920" y="891"/>
                  </a:lnTo>
                  <a:close/>
                </a:path>
              </a:pathLst>
            </a:custGeom>
            <a:solidFill>
              <a:srgbClr val="FF6600"/>
            </a:solidFill>
            <a:ln w="9525">
              <a:noFill/>
              <a:round/>
              <a:headEnd/>
              <a:tailEnd/>
            </a:ln>
          </p:spPr>
          <p:txBody>
            <a:bodyPr/>
            <a:lstStyle/>
            <a:p>
              <a:endParaRPr lang="en-US"/>
            </a:p>
          </p:txBody>
        </p:sp>
        <p:sp>
          <p:nvSpPr>
            <p:cNvPr id="17" name="Freeform 14"/>
            <p:cNvSpPr>
              <a:spLocks noEditPoints="1"/>
            </p:cNvSpPr>
            <p:nvPr/>
          </p:nvSpPr>
          <p:spPr bwMode="auto">
            <a:xfrm>
              <a:off x="3111500" y="2149475"/>
              <a:ext cx="1460500" cy="1423988"/>
            </a:xfrm>
            <a:custGeom>
              <a:avLst/>
              <a:gdLst>
                <a:gd name="T0" fmla="*/ 2147483647 w 920"/>
                <a:gd name="T1" fmla="*/ 2147483647 h 897"/>
                <a:gd name="T2" fmla="*/ 2147483647 w 920"/>
                <a:gd name="T3" fmla="*/ 2147483647 h 897"/>
                <a:gd name="T4" fmla="*/ 0 w 920"/>
                <a:gd name="T5" fmla="*/ 2147483647 h 897"/>
                <a:gd name="T6" fmla="*/ 2147483647 w 920"/>
                <a:gd name="T7" fmla="*/ 2147483647 h 897"/>
                <a:gd name="T8" fmla="*/ 2147483647 w 920"/>
                <a:gd name="T9" fmla="*/ 2147483647 h 897"/>
                <a:gd name="T10" fmla="*/ 2147483647 w 920"/>
                <a:gd name="T11" fmla="*/ 0 h 897"/>
                <a:gd name="T12" fmla="*/ 2147483647 w 920"/>
                <a:gd name="T13" fmla="*/ 2147483647 h 897"/>
                <a:gd name="T14" fmla="*/ 0 w 920"/>
                <a:gd name="T15" fmla="*/ 2147483647 h 897"/>
                <a:gd name="T16" fmla="*/ 0 w 920"/>
                <a:gd name="T17" fmla="*/ 0 h 897"/>
                <a:gd name="T18" fmla="*/ 0 w 920"/>
                <a:gd name="T19" fmla="*/ 0 h 897"/>
                <a:gd name="T20" fmla="*/ 0 w 920"/>
                <a:gd name="T21" fmla="*/ 0 h 897"/>
                <a:gd name="T22" fmla="*/ 2147483647 w 920"/>
                <a:gd name="T23" fmla="*/ 0 h 897"/>
                <a:gd name="T24" fmla="*/ 2147483647 w 920"/>
                <a:gd name="T25" fmla="*/ 2147483647 h 897"/>
                <a:gd name="T26" fmla="*/ 2147483647 w 920"/>
                <a:gd name="T27" fmla="*/ 2147483647 h 897"/>
                <a:gd name="T28" fmla="*/ 2147483647 w 920"/>
                <a:gd name="T29" fmla="*/ 2147483647 h 897"/>
                <a:gd name="T30" fmla="*/ 0 w 920"/>
                <a:gd name="T31" fmla="*/ 2147483647 h 8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0"/>
                <a:gd name="T49" fmla="*/ 0 h 897"/>
                <a:gd name="T50" fmla="*/ 920 w 920"/>
                <a:gd name="T51" fmla="*/ 897 h 8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0" h="897">
                  <a:moveTo>
                    <a:pt x="920" y="891"/>
                  </a:moveTo>
                  <a:lnTo>
                    <a:pt x="914" y="897"/>
                  </a:lnTo>
                  <a:lnTo>
                    <a:pt x="0" y="6"/>
                  </a:lnTo>
                  <a:lnTo>
                    <a:pt x="6" y="6"/>
                  </a:lnTo>
                  <a:lnTo>
                    <a:pt x="6" y="0"/>
                  </a:lnTo>
                  <a:lnTo>
                    <a:pt x="920" y="891"/>
                  </a:lnTo>
                  <a:close/>
                  <a:moveTo>
                    <a:pt x="0" y="6"/>
                  </a:moveTo>
                  <a:lnTo>
                    <a:pt x="0" y="0"/>
                  </a:lnTo>
                  <a:lnTo>
                    <a:pt x="6" y="0"/>
                  </a:lnTo>
                  <a:lnTo>
                    <a:pt x="920" y="891"/>
                  </a:lnTo>
                  <a:lnTo>
                    <a:pt x="920" y="897"/>
                  </a:lnTo>
                  <a:lnTo>
                    <a:pt x="914" y="897"/>
                  </a:lnTo>
                  <a:lnTo>
                    <a:pt x="0" y="6"/>
                  </a:lnTo>
                  <a:close/>
                </a:path>
              </a:pathLst>
            </a:custGeom>
            <a:solidFill>
              <a:srgbClr val="000000"/>
            </a:solidFill>
            <a:ln w="6">
              <a:solidFill>
                <a:srgbClr val="000000"/>
              </a:solidFill>
              <a:prstDash val="solid"/>
              <a:round/>
              <a:headEnd/>
              <a:tailEnd/>
            </a:ln>
          </p:spPr>
          <p:txBody>
            <a:bodyPr/>
            <a:lstStyle/>
            <a:p>
              <a:endParaRPr lang="en-US"/>
            </a:p>
          </p:txBody>
        </p:sp>
        <p:sp>
          <p:nvSpPr>
            <p:cNvPr id="18" name="Freeform 15"/>
            <p:cNvSpPr>
              <a:spLocks/>
            </p:cNvSpPr>
            <p:nvPr/>
          </p:nvSpPr>
          <p:spPr bwMode="auto">
            <a:xfrm>
              <a:off x="3111500" y="1751013"/>
              <a:ext cx="1460500" cy="1822450"/>
            </a:xfrm>
            <a:custGeom>
              <a:avLst/>
              <a:gdLst>
                <a:gd name="T0" fmla="*/ 2147483647 w 920"/>
                <a:gd name="T1" fmla="*/ 0 h 1148"/>
                <a:gd name="T2" fmla="*/ 2147483647 w 920"/>
                <a:gd name="T3" fmla="*/ 2147483647 h 1148"/>
                <a:gd name="T4" fmla="*/ 2147483647 w 920"/>
                <a:gd name="T5" fmla="*/ 2147483647 h 1148"/>
                <a:gd name="T6" fmla="*/ 2147483647 w 920"/>
                <a:gd name="T7" fmla="*/ 2147483647 h 1148"/>
                <a:gd name="T8" fmla="*/ 0 w 920"/>
                <a:gd name="T9" fmla="*/ 2147483647 h 1148"/>
                <a:gd name="T10" fmla="*/ 2147483647 w 920"/>
                <a:gd name="T11" fmla="*/ 2147483647 h 1148"/>
                <a:gd name="T12" fmla="*/ 2147483647 w 920"/>
                <a:gd name="T13" fmla="*/ 0 h 1148"/>
                <a:gd name="T14" fmla="*/ 0 60000 65536"/>
                <a:gd name="T15" fmla="*/ 0 60000 65536"/>
                <a:gd name="T16" fmla="*/ 0 60000 65536"/>
                <a:gd name="T17" fmla="*/ 0 60000 65536"/>
                <a:gd name="T18" fmla="*/ 0 60000 65536"/>
                <a:gd name="T19" fmla="*/ 0 60000 65536"/>
                <a:gd name="T20" fmla="*/ 0 60000 65536"/>
                <a:gd name="T21" fmla="*/ 0 w 920"/>
                <a:gd name="T22" fmla="*/ 0 h 1148"/>
                <a:gd name="T23" fmla="*/ 920 w 920"/>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148">
                  <a:moveTo>
                    <a:pt x="353" y="0"/>
                  </a:moveTo>
                  <a:lnTo>
                    <a:pt x="257" y="53"/>
                  </a:lnTo>
                  <a:lnTo>
                    <a:pt x="168" y="113"/>
                  </a:lnTo>
                  <a:lnTo>
                    <a:pt x="84" y="179"/>
                  </a:lnTo>
                  <a:lnTo>
                    <a:pt x="0" y="257"/>
                  </a:lnTo>
                  <a:lnTo>
                    <a:pt x="920" y="1148"/>
                  </a:lnTo>
                  <a:lnTo>
                    <a:pt x="353" y="0"/>
                  </a:lnTo>
                  <a:close/>
                </a:path>
              </a:pathLst>
            </a:custGeom>
            <a:solidFill>
              <a:srgbClr val="FF00FF"/>
            </a:solidFill>
            <a:ln w="9525">
              <a:noFill/>
              <a:round/>
              <a:headEnd/>
              <a:tailEnd/>
            </a:ln>
          </p:spPr>
          <p:txBody>
            <a:bodyPr/>
            <a:lstStyle/>
            <a:p>
              <a:endParaRPr lang="en-US"/>
            </a:p>
          </p:txBody>
        </p:sp>
        <p:sp>
          <p:nvSpPr>
            <p:cNvPr id="19" name="Freeform 16"/>
            <p:cNvSpPr>
              <a:spLocks noEditPoints="1"/>
            </p:cNvSpPr>
            <p:nvPr/>
          </p:nvSpPr>
          <p:spPr bwMode="auto">
            <a:xfrm>
              <a:off x="3111500" y="1751013"/>
              <a:ext cx="1460500" cy="1822450"/>
            </a:xfrm>
            <a:custGeom>
              <a:avLst/>
              <a:gdLst>
                <a:gd name="T0" fmla="*/ 2147483647 w 920"/>
                <a:gd name="T1" fmla="*/ 0 h 1148"/>
                <a:gd name="T2" fmla="*/ 2147483647 w 920"/>
                <a:gd name="T3" fmla="*/ 0 h 1148"/>
                <a:gd name="T4" fmla="*/ 2147483647 w 920"/>
                <a:gd name="T5" fmla="*/ 2147483647 h 1148"/>
                <a:gd name="T6" fmla="*/ 2147483647 w 920"/>
                <a:gd name="T7" fmla="*/ 2147483647 h 1148"/>
                <a:gd name="T8" fmla="*/ 2147483647 w 920"/>
                <a:gd name="T9" fmla="*/ 2147483647 h 1148"/>
                <a:gd name="T10" fmla="*/ 2147483647 w 920"/>
                <a:gd name="T11" fmla="*/ 2147483647 h 1148"/>
                <a:gd name="T12" fmla="*/ 2147483647 w 920"/>
                <a:gd name="T13" fmla="*/ 2147483647 h 1148"/>
                <a:gd name="T14" fmla="*/ 2147483647 w 920"/>
                <a:gd name="T15" fmla="*/ 2147483647 h 1148"/>
                <a:gd name="T16" fmla="*/ 2147483647 w 920"/>
                <a:gd name="T17" fmla="*/ 2147483647 h 1148"/>
                <a:gd name="T18" fmla="*/ 2147483647 w 920"/>
                <a:gd name="T19" fmla="*/ 0 h 1148"/>
                <a:gd name="T20" fmla="*/ 2147483647 w 920"/>
                <a:gd name="T21" fmla="*/ 2147483647 h 1148"/>
                <a:gd name="T22" fmla="*/ 2147483647 w 920"/>
                <a:gd name="T23" fmla="*/ 2147483647 h 1148"/>
                <a:gd name="T24" fmla="*/ 2147483647 w 920"/>
                <a:gd name="T25" fmla="*/ 2147483647 h 1148"/>
                <a:gd name="T26" fmla="*/ 0 w 920"/>
                <a:gd name="T27" fmla="*/ 2147483647 h 1148"/>
                <a:gd name="T28" fmla="*/ 0 w 920"/>
                <a:gd name="T29" fmla="*/ 2147483647 h 1148"/>
                <a:gd name="T30" fmla="*/ 0 w 920"/>
                <a:gd name="T31" fmla="*/ 2147483647 h 1148"/>
                <a:gd name="T32" fmla="*/ 2147483647 w 920"/>
                <a:gd name="T33" fmla="*/ 2147483647 h 1148"/>
                <a:gd name="T34" fmla="*/ 2147483647 w 920"/>
                <a:gd name="T35" fmla="*/ 2147483647 h 1148"/>
                <a:gd name="T36" fmla="*/ 2147483647 w 920"/>
                <a:gd name="T37" fmla="*/ 2147483647 h 1148"/>
                <a:gd name="T38" fmla="*/ 2147483647 w 920"/>
                <a:gd name="T39" fmla="*/ 0 h 1148"/>
                <a:gd name="T40" fmla="*/ 2147483647 w 920"/>
                <a:gd name="T41" fmla="*/ 0 h 1148"/>
                <a:gd name="T42" fmla="*/ 2147483647 w 920"/>
                <a:gd name="T43" fmla="*/ 0 h 1148"/>
                <a:gd name="T44" fmla="*/ 2147483647 w 920"/>
                <a:gd name="T45" fmla="*/ 2147483647 h 1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0"/>
                <a:gd name="T70" fmla="*/ 0 h 1148"/>
                <a:gd name="T71" fmla="*/ 920 w 920"/>
                <a:gd name="T72" fmla="*/ 1148 h 1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0" h="1148">
                  <a:moveTo>
                    <a:pt x="353" y="0"/>
                  </a:moveTo>
                  <a:lnTo>
                    <a:pt x="359" y="0"/>
                  </a:lnTo>
                  <a:lnTo>
                    <a:pt x="263" y="53"/>
                  </a:lnTo>
                  <a:lnTo>
                    <a:pt x="168" y="113"/>
                  </a:lnTo>
                  <a:lnTo>
                    <a:pt x="84" y="185"/>
                  </a:lnTo>
                  <a:lnTo>
                    <a:pt x="6" y="257"/>
                  </a:lnTo>
                  <a:lnTo>
                    <a:pt x="6" y="251"/>
                  </a:lnTo>
                  <a:lnTo>
                    <a:pt x="920" y="1142"/>
                  </a:lnTo>
                  <a:lnTo>
                    <a:pt x="914" y="1148"/>
                  </a:lnTo>
                  <a:lnTo>
                    <a:pt x="353" y="0"/>
                  </a:lnTo>
                  <a:close/>
                  <a:moveTo>
                    <a:pt x="920" y="1142"/>
                  </a:moveTo>
                  <a:lnTo>
                    <a:pt x="920" y="1148"/>
                  </a:lnTo>
                  <a:lnTo>
                    <a:pt x="914" y="1148"/>
                  </a:lnTo>
                  <a:lnTo>
                    <a:pt x="0" y="257"/>
                  </a:lnTo>
                  <a:lnTo>
                    <a:pt x="0" y="251"/>
                  </a:lnTo>
                  <a:lnTo>
                    <a:pt x="78" y="179"/>
                  </a:lnTo>
                  <a:lnTo>
                    <a:pt x="168" y="107"/>
                  </a:lnTo>
                  <a:lnTo>
                    <a:pt x="257" y="47"/>
                  </a:lnTo>
                  <a:lnTo>
                    <a:pt x="353" y="0"/>
                  </a:lnTo>
                  <a:lnTo>
                    <a:pt x="359" y="0"/>
                  </a:lnTo>
                  <a:lnTo>
                    <a:pt x="920" y="1142"/>
                  </a:lnTo>
                  <a:close/>
                </a:path>
              </a:pathLst>
            </a:custGeom>
            <a:solidFill>
              <a:srgbClr val="000000"/>
            </a:solidFill>
            <a:ln w="6">
              <a:solidFill>
                <a:srgbClr val="000000"/>
              </a:solidFill>
              <a:prstDash val="solid"/>
              <a:round/>
              <a:headEnd/>
              <a:tailEnd/>
            </a:ln>
          </p:spPr>
          <p:txBody>
            <a:bodyPr/>
            <a:lstStyle/>
            <a:p>
              <a:endParaRPr lang="en-US"/>
            </a:p>
          </p:txBody>
        </p:sp>
        <p:sp>
          <p:nvSpPr>
            <p:cNvPr id="20" name="Freeform 17"/>
            <p:cNvSpPr>
              <a:spLocks/>
            </p:cNvSpPr>
            <p:nvPr/>
          </p:nvSpPr>
          <p:spPr bwMode="auto">
            <a:xfrm>
              <a:off x="3671888" y="1541463"/>
              <a:ext cx="900112" cy="2032000"/>
            </a:xfrm>
            <a:custGeom>
              <a:avLst/>
              <a:gdLst>
                <a:gd name="T0" fmla="*/ 2147483647 w 567"/>
                <a:gd name="T1" fmla="*/ 0 h 1280"/>
                <a:gd name="T2" fmla="*/ 2147483647 w 567"/>
                <a:gd name="T3" fmla="*/ 2147483647 h 1280"/>
                <a:gd name="T4" fmla="*/ 2147483647 w 567"/>
                <a:gd name="T5" fmla="*/ 2147483647 h 1280"/>
                <a:gd name="T6" fmla="*/ 2147483647 w 567"/>
                <a:gd name="T7" fmla="*/ 2147483647 h 1280"/>
                <a:gd name="T8" fmla="*/ 0 w 567"/>
                <a:gd name="T9" fmla="*/ 2147483647 h 1280"/>
                <a:gd name="T10" fmla="*/ 2147483647 w 567"/>
                <a:gd name="T11" fmla="*/ 2147483647 h 1280"/>
                <a:gd name="T12" fmla="*/ 2147483647 w 567"/>
                <a:gd name="T13" fmla="*/ 0 h 1280"/>
                <a:gd name="T14" fmla="*/ 0 60000 65536"/>
                <a:gd name="T15" fmla="*/ 0 60000 65536"/>
                <a:gd name="T16" fmla="*/ 0 60000 65536"/>
                <a:gd name="T17" fmla="*/ 0 60000 65536"/>
                <a:gd name="T18" fmla="*/ 0 60000 65536"/>
                <a:gd name="T19" fmla="*/ 0 60000 65536"/>
                <a:gd name="T20" fmla="*/ 0 60000 65536"/>
                <a:gd name="T21" fmla="*/ 0 w 567"/>
                <a:gd name="T22" fmla="*/ 0 h 1280"/>
                <a:gd name="T23" fmla="*/ 567 w 567"/>
                <a:gd name="T24" fmla="*/ 1280 h 1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1280">
                  <a:moveTo>
                    <a:pt x="567" y="0"/>
                  </a:moveTo>
                  <a:lnTo>
                    <a:pt x="418" y="6"/>
                  </a:lnTo>
                  <a:lnTo>
                    <a:pt x="274" y="36"/>
                  </a:lnTo>
                  <a:lnTo>
                    <a:pt x="137" y="72"/>
                  </a:lnTo>
                  <a:lnTo>
                    <a:pt x="0" y="132"/>
                  </a:lnTo>
                  <a:lnTo>
                    <a:pt x="567" y="1280"/>
                  </a:lnTo>
                  <a:lnTo>
                    <a:pt x="567" y="0"/>
                  </a:lnTo>
                  <a:close/>
                </a:path>
              </a:pathLst>
            </a:custGeom>
            <a:solidFill>
              <a:srgbClr val="FFCC00"/>
            </a:solidFill>
            <a:ln w="9525">
              <a:noFill/>
              <a:round/>
              <a:headEnd/>
              <a:tailEnd/>
            </a:ln>
          </p:spPr>
          <p:txBody>
            <a:bodyPr/>
            <a:lstStyle/>
            <a:p>
              <a:endParaRPr lang="en-US"/>
            </a:p>
          </p:txBody>
        </p:sp>
        <p:sp>
          <p:nvSpPr>
            <p:cNvPr id="21" name="Freeform 18"/>
            <p:cNvSpPr>
              <a:spLocks noEditPoints="1"/>
            </p:cNvSpPr>
            <p:nvPr/>
          </p:nvSpPr>
          <p:spPr bwMode="auto">
            <a:xfrm>
              <a:off x="3671888" y="1541463"/>
              <a:ext cx="900112" cy="2032000"/>
            </a:xfrm>
            <a:custGeom>
              <a:avLst/>
              <a:gdLst>
                <a:gd name="T0" fmla="*/ 2147483647 w 567"/>
                <a:gd name="T1" fmla="*/ 0 h 1280"/>
                <a:gd name="T2" fmla="*/ 2147483647 w 567"/>
                <a:gd name="T3" fmla="*/ 2147483647 h 1280"/>
                <a:gd name="T4" fmla="*/ 2147483647 w 567"/>
                <a:gd name="T5" fmla="*/ 2147483647 h 1280"/>
                <a:gd name="T6" fmla="*/ 2147483647 w 567"/>
                <a:gd name="T7" fmla="*/ 2147483647 h 1280"/>
                <a:gd name="T8" fmla="*/ 2147483647 w 567"/>
                <a:gd name="T9" fmla="*/ 2147483647 h 1280"/>
                <a:gd name="T10" fmla="*/ 2147483647 w 567"/>
                <a:gd name="T11" fmla="*/ 2147483647 h 1280"/>
                <a:gd name="T12" fmla="*/ 2147483647 w 567"/>
                <a:gd name="T13" fmla="*/ 2147483647 h 1280"/>
                <a:gd name="T14" fmla="*/ 2147483647 w 567"/>
                <a:gd name="T15" fmla="*/ 2147483647 h 1280"/>
                <a:gd name="T16" fmla="*/ 2147483647 w 567"/>
                <a:gd name="T17" fmla="*/ 2147483647 h 1280"/>
                <a:gd name="T18" fmla="*/ 2147483647 w 567"/>
                <a:gd name="T19" fmla="*/ 2147483647 h 1280"/>
                <a:gd name="T20" fmla="*/ 2147483647 w 567"/>
                <a:gd name="T21" fmla="*/ 2147483647 h 1280"/>
                <a:gd name="T22" fmla="*/ 2147483647 w 567"/>
                <a:gd name="T23" fmla="*/ 2147483647 h 1280"/>
                <a:gd name="T24" fmla="*/ 2147483647 w 567"/>
                <a:gd name="T25" fmla="*/ 2147483647 h 1280"/>
                <a:gd name="T26" fmla="*/ 2147483647 w 567"/>
                <a:gd name="T27" fmla="*/ 0 h 1280"/>
                <a:gd name="T28" fmla="*/ 2147483647 w 567"/>
                <a:gd name="T29" fmla="*/ 2147483647 h 1280"/>
                <a:gd name="T30" fmla="*/ 2147483647 w 567"/>
                <a:gd name="T31" fmla="*/ 2147483647 h 1280"/>
                <a:gd name="T32" fmla="*/ 2147483647 w 567"/>
                <a:gd name="T33" fmla="*/ 2147483647 h 1280"/>
                <a:gd name="T34" fmla="*/ 0 w 567"/>
                <a:gd name="T35" fmla="*/ 2147483647 h 1280"/>
                <a:gd name="T36" fmla="*/ 0 w 567"/>
                <a:gd name="T37" fmla="*/ 2147483647 h 1280"/>
                <a:gd name="T38" fmla="*/ 0 w 567"/>
                <a:gd name="T39" fmla="*/ 2147483647 h 1280"/>
                <a:gd name="T40" fmla="*/ 2147483647 w 567"/>
                <a:gd name="T41" fmla="*/ 2147483647 h 1280"/>
                <a:gd name="T42" fmla="*/ 2147483647 w 567"/>
                <a:gd name="T43" fmla="*/ 2147483647 h 1280"/>
                <a:gd name="T44" fmla="*/ 2147483647 w 567"/>
                <a:gd name="T45" fmla="*/ 2147483647 h 1280"/>
                <a:gd name="T46" fmla="*/ 2147483647 w 567"/>
                <a:gd name="T47" fmla="*/ 2147483647 h 1280"/>
                <a:gd name="T48" fmla="*/ 2147483647 w 567"/>
                <a:gd name="T49" fmla="*/ 2147483647 h 1280"/>
                <a:gd name="T50" fmla="*/ 2147483647 w 567"/>
                <a:gd name="T51" fmla="*/ 2147483647 h 1280"/>
                <a:gd name="T52" fmla="*/ 2147483647 w 567"/>
                <a:gd name="T53" fmla="*/ 0 h 1280"/>
                <a:gd name="T54" fmla="*/ 2147483647 w 567"/>
                <a:gd name="T55" fmla="*/ 0 h 1280"/>
                <a:gd name="T56" fmla="*/ 2147483647 w 567"/>
                <a:gd name="T57" fmla="*/ 0 h 1280"/>
                <a:gd name="T58" fmla="*/ 2147483647 w 567"/>
                <a:gd name="T59" fmla="*/ 0 h 1280"/>
                <a:gd name="T60" fmla="*/ 2147483647 w 567"/>
                <a:gd name="T61" fmla="*/ 2147483647 h 1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7"/>
                <a:gd name="T94" fmla="*/ 0 h 1280"/>
                <a:gd name="T95" fmla="*/ 567 w 567"/>
                <a:gd name="T96" fmla="*/ 1280 h 12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7" h="1280">
                  <a:moveTo>
                    <a:pt x="561" y="0"/>
                  </a:moveTo>
                  <a:lnTo>
                    <a:pt x="567" y="6"/>
                  </a:lnTo>
                  <a:lnTo>
                    <a:pt x="489" y="6"/>
                  </a:lnTo>
                  <a:lnTo>
                    <a:pt x="418" y="12"/>
                  </a:lnTo>
                  <a:lnTo>
                    <a:pt x="346" y="24"/>
                  </a:lnTo>
                  <a:lnTo>
                    <a:pt x="274" y="36"/>
                  </a:lnTo>
                  <a:lnTo>
                    <a:pt x="209" y="54"/>
                  </a:lnTo>
                  <a:lnTo>
                    <a:pt x="137" y="78"/>
                  </a:lnTo>
                  <a:lnTo>
                    <a:pt x="71" y="102"/>
                  </a:lnTo>
                  <a:lnTo>
                    <a:pt x="6" y="132"/>
                  </a:lnTo>
                  <a:lnTo>
                    <a:pt x="567" y="1274"/>
                  </a:lnTo>
                  <a:lnTo>
                    <a:pt x="561" y="1280"/>
                  </a:lnTo>
                  <a:lnTo>
                    <a:pt x="561" y="0"/>
                  </a:lnTo>
                  <a:close/>
                  <a:moveTo>
                    <a:pt x="567" y="1280"/>
                  </a:moveTo>
                  <a:lnTo>
                    <a:pt x="567" y="1280"/>
                  </a:lnTo>
                  <a:lnTo>
                    <a:pt x="561" y="1280"/>
                  </a:lnTo>
                  <a:lnTo>
                    <a:pt x="0" y="132"/>
                  </a:lnTo>
                  <a:lnTo>
                    <a:pt x="65" y="96"/>
                  </a:lnTo>
                  <a:lnTo>
                    <a:pt x="137" y="72"/>
                  </a:lnTo>
                  <a:lnTo>
                    <a:pt x="203" y="48"/>
                  </a:lnTo>
                  <a:lnTo>
                    <a:pt x="274" y="30"/>
                  </a:lnTo>
                  <a:lnTo>
                    <a:pt x="346" y="18"/>
                  </a:lnTo>
                  <a:lnTo>
                    <a:pt x="418" y="6"/>
                  </a:lnTo>
                  <a:lnTo>
                    <a:pt x="489" y="0"/>
                  </a:lnTo>
                  <a:lnTo>
                    <a:pt x="567" y="0"/>
                  </a:lnTo>
                  <a:lnTo>
                    <a:pt x="567" y="1280"/>
                  </a:lnTo>
                  <a:close/>
                </a:path>
              </a:pathLst>
            </a:custGeom>
            <a:solidFill>
              <a:srgbClr val="000000"/>
            </a:solidFill>
            <a:ln w="6">
              <a:solidFill>
                <a:srgbClr val="000000"/>
              </a:solidFill>
              <a:prstDash val="solid"/>
              <a:round/>
              <a:headEnd/>
              <a:tailEnd/>
            </a:ln>
          </p:spPr>
          <p:txBody>
            <a:bodyPr/>
            <a:lstStyle/>
            <a:p>
              <a:endParaRPr lang="en-US"/>
            </a:p>
          </p:txBody>
        </p:sp>
        <p:sp>
          <p:nvSpPr>
            <p:cNvPr id="22" name="Rectangle 19"/>
            <p:cNvSpPr>
              <a:spLocks noChangeArrowheads="1"/>
            </p:cNvSpPr>
            <p:nvPr/>
          </p:nvSpPr>
          <p:spPr bwMode="auto">
            <a:xfrm>
              <a:off x="6269038" y="2119313"/>
              <a:ext cx="1046162"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USA, 13, 23%</a:t>
              </a:r>
              <a:endParaRPr lang="en-US" sz="1800">
                <a:latin typeface="Arial" charset="0"/>
              </a:endParaRPr>
            </a:p>
          </p:txBody>
        </p:sp>
        <p:sp>
          <p:nvSpPr>
            <p:cNvPr id="23" name="Rectangle 20"/>
            <p:cNvSpPr>
              <a:spLocks noChangeArrowheads="1"/>
            </p:cNvSpPr>
            <p:nvPr/>
          </p:nvSpPr>
          <p:spPr bwMode="auto">
            <a:xfrm>
              <a:off x="6799263" y="4075113"/>
              <a:ext cx="1101725"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USMC, 6, 11%</a:t>
              </a:r>
              <a:endParaRPr lang="en-US" sz="1800">
                <a:latin typeface="Arial" charset="0"/>
              </a:endParaRPr>
            </a:p>
          </p:txBody>
        </p:sp>
        <p:sp>
          <p:nvSpPr>
            <p:cNvPr id="24" name="Rectangle 21"/>
            <p:cNvSpPr>
              <a:spLocks noChangeArrowheads="1"/>
            </p:cNvSpPr>
            <p:nvPr/>
          </p:nvSpPr>
          <p:spPr bwMode="auto">
            <a:xfrm>
              <a:off x="6126163" y="5280025"/>
              <a:ext cx="957262"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USN, 9, 16%</a:t>
              </a:r>
              <a:endParaRPr lang="en-US" sz="1800">
                <a:latin typeface="Arial" charset="0"/>
              </a:endParaRPr>
            </a:p>
          </p:txBody>
        </p:sp>
        <p:sp>
          <p:nvSpPr>
            <p:cNvPr id="25" name="Rectangle 22"/>
            <p:cNvSpPr>
              <a:spLocks noChangeArrowheads="1"/>
            </p:cNvSpPr>
            <p:nvPr/>
          </p:nvSpPr>
          <p:spPr bwMode="auto">
            <a:xfrm>
              <a:off x="1168400" y="4227513"/>
              <a:ext cx="1166813"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USA F, 20, 36%</a:t>
              </a:r>
              <a:endParaRPr lang="en-US" sz="1800">
                <a:latin typeface="Arial" charset="0"/>
              </a:endParaRPr>
            </a:p>
          </p:txBody>
        </p:sp>
        <p:sp>
          <p:nvSpPr>
            <p:cNvPr id="26" name="Rectangle 23"/>
            <p:cNvSpPr>
              <a:spLocks noChangeArrowheads="1"/>
            </p:cNvSpPr>
            <p:nvPr/>
          </p:nvSpPr>
          <p:spPr bwMode="auto">
            <a:xfrm>
              <a:off x="2089150" y="1739900"/>
              <a:ext cx="857250"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DoD, 3, 5%</a:t>
              </a:r>
              <a:endParaRPr lang="en-US" sz="1800">
                <a:latin typeface="Arial" charset="0"/>
              </a:endParaRPr>
            </a:p>
          </p:txBody>
        </p:sp>
        <p:sp>
          <p:nvSpPr>
            <p:cNvPr id="27" name="Rectangle 24"/>
            <p:cNvSpPr>
              <a:spLocks noChangeArrowheads="1"/>
            </p:cNvSpPr>
            <p:nvPr/>
          </p:nvSpPr>
          <p:spPr bwMode="auto">
            <a:xfrm>
              <a:off x="2946400" y="1436688"/>
              <a:ext cx="1456376" cy="218356"/>
            </a:xfrm>
            <a:prstGeom prst="rect">
              <a:avLst/>
            </a:prstGeom>
            <a:noFill/>
            <a:ln w="9525">
              <a:noFill/>
              <a:miter lim="800000"/>
              <a:headEnd/>
              <a:tailEnd/>
            </a:ln>
          </p:spPr>
          <p:txBody>
            <a:bodyPr wrap="square" lIns="0" tIns="0" rIns="0" bIns="0">
              <a:spAutoFit/>
            </a:bodyPr>
            <a:lstStyle/>
            <a:p>
              <a:r>
                <a:rPr lang="en-US" sz="1400" dirty="0">
                  <a:solidFill>
                    <a:srgbClr val="000000"/>
                  </a:solidFill>
                  <a:latin typeface="Times New Roman" pitchFamily="18" charset="0"/>
                </a:rPr>
                <a:t>IND, </a:t>
              </a:r>
              <a:r>
                <a:rPr lang="en-US" sz="1400" dirty="0" smtClean="0">
                  <a:solidFill>
                    <a:srgbClr val="000000"/>
                  </a:solidFill>
                  <a:latin typeface="Times New Roman" pitchFamily="18" charset="0"/>
                </a:rPr>
                <a:t>5-8,10-12%</a:t>
              </a:r>
              <a:endParaRPr lang="en-US" sz="1800" dirty="0">
                <a:latin typeface="Arial" charset="0"/>
              </a:endParaRPr>
            </a:p>
          </p:txBody>
        </p:sp>
        <p:sp>
          <p:nvSpPr>
            <p:cNvPr id="28" name="Freeform 15"/>
            <p:cNvSpPr>
              <a:spLocks/>
            </p:cNvSpPr>
            <p:nvPr/>
          </p:nvSpPr>
          <p:spPr bwMode="auto">
            <a:xfrm rot="8566757">
              <a:off x="4999038" y="2932113"/>
              <a:ext cx="1409700" cy="1887537"/>
            </a:xfrm>
            <a:custGeom>
              <a:avLst/>
              <a:gdLst>
                <a:gd name="T0" fmla="*/ 2147483647 w 920"/>
                <a:gd name="T1" fmla="*/ 0 h 1148"/>
                <a:gd name="T2" fmla="*/ 2147483647 w 920"/>
                <a:gd name="T3" fmla="*/ 2147483647 h 1148"/>
                <a:gd name="T4" fmla="*/ 2147483647 w 920"/>
                <a:gd name="T5" fmla="*/ 2147483647 h 1148"/>
                <a:gd name="T6" fmla="*/ 2147483647 w 920"/>
                <a:gd name="T7" fmla="*/ 2147483647 h 1148"/>
                <a:gd name="T8" fmla="*/ 0 w 920"/>
                <a:gd name="T9" fmla="*/ 2147483647 h 1148"/>
                <a:gd name="T10" fmla="*/ 2147483647 w 920"/>
                <a:gd name="T11" fmla="*/ 2147483647 h 1148"/>
                <a:gd name="T12" fmla="*/ 2147483647 w 920"/>
                <a:gd name="T13" fmla="*/ 0 h 1148"/>
                <a:gd name="T14" fmla="*/ 0 60000 65536"/>
                <a:gd name="T15" fmla="*/ 0 60000 65536"/>
                <a:gd name="T16" fmla="*/ 0 60000 65536"/>
                <a:gd name="T17" fmla="*/ 0 60000 65536"/>
                <a:gd name="T18" fmla="*/ 0 60000 65536"/>
                <a:gd name="T19" fmla="*/ 0 60000 65536"/>
                <a:gd name="T20" fmla="*/ 0 60000 65536"/>
                <a:gd name="T21" fmla="*/ 0 w 920"/>
                <a:gd name="T22" fmla="*/ 0 h 1148"/>
                <a:gd name="T23" fmla="*/ 920 w 920"/>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1148">
                  <a:moveTo>
                    <a:pt x="353" y="0"/>
                  </a:moveTo>
                  <a:lnTo>
                    <a:pt x="257" y="53"/>
                  </a:lnTo>
                  <a:lnTo>
                    <a:pt x="168" y="113"/>
                  </a:lnTo>
                  <a:lnTo>
                    <a:pt x="84" y="179"/>
                  </a:lnTo>
                  <a:lnTo>
                    <a:pt x="0" y="257"/>
                  </a:lnTo>
                  <a:lnTo>
                    <a:pt x="920" y="1148"/>
                  </a:lnTo>
                  <a:lnTo>
                    <a:pt x="353" y="0"/>
                  </a:lnTo>
                  <a:close/>
                </a:path>
              </a:pathLst>
            </a:custGeom>
            <a:solidFill>
              <a:srgbClr val="FF0000"/>
            </a:solidFill>
            <a:ln w="9525">
              <a:noFill/>
              <a:round/>
              <a:headEnd/>
              <a:tailEnd/>
            </a:ln>
          </p:spPr>
          <p:txBody>
            <a:bodyPr/>
            <a:lstStyle/>
            <a:p>
              <a:endParaRPr lang="en-US"/>
            </a:p>
          </p:txBody>
        </p:sp>
        <p:sp>
          <p:nvSpPr>
            <p:cNvPr id="29" name="Freeform 16"/>
            <p:cNvSpPr>
              <a:spLocks noEditPoints="1"/>
            </p:cNvSpPr>
            <p:nvPr/>
          </p:nvSpPr>
          <p:spPr bwMode="auto">
            <a:xfrm rot="8577963">
              <a:off x="4991100" y="2954338"/>
              <a:ext cx="1428750" cy="1828800"/>
            </a:xfrm>
            <a:custGeom>
              <a:avLst/>
              <a:gdLst>
                <a:gd name="T0" fmla="*/ 2147483647 w 920"/>
                <a:gd name="T1" fmla="*/ 0 h 1148"/>
                <a:gd name="T2" fmla="*/ 2147483647 w 920"/>
                <a:gd name="T3" fmla="*/ 0 h 1148"/>
                <a:gd name="T4" fmla="*/ 2147483647 w 920"/>
                <a:gd name="T5" fmla="*/ 2147483647 h 1148"/>
                <a:gd name="T6" fmla="*/ 2147483647 w 920"/>
                <a:gd name="T7" fmla="*/ 2147483647 h 1148"/>
                <a:gd name="T8" fmla="*/ 2147483647 w 920"/>
                <a:gd name="T9" fmla="*/ 2147483647 h 1148"/>
                <a:gd name="T10" fmla="*/ 2147483647 w 920"/>
                <a:gd name="T11" fmla="*/ 2147483647 h 1148"/>
                <a:gd name="T12" fmla="*/ 2147483647 w 920"/>
                <a:gd name="T13" fmla="*/ 2147483647 h 1148"/>
                <a:gd name="T14" fmla="*/ 2147483647 w 920"/>
                <a:gd name="T15" fmla="*/ 2147483647 h 1148"/>
                <a:gd name="T16" fmla="*/ 2147483647 w 920"/>
                <a:gd name="T17" fmla="*/ 2147483647 h 1148"/>
                <a:gd name="T18" fmla="*/ 2147483647 w 920"/>
                <a:gd name="T19" fmla="*/ 0 h 1148"/>
                <a:gd name="T20" fmla="*/ 2147483647 w 920"/>
                <a:gd name="T21" fmla="*/ 2147483647 h 1148"/>
                <a:gd name="T22" fmla="*/ 2147483647 w 920"/>
                <a:gd name="T23" fmla="*/ 2147483647 h 1148"/>
                <a:gd name="T24" fmla="*/ 2147483647 w 920"/>
                <a:gd name="T25" fmla="*/ 2147483647 h 1148"/>
                <a:gd name="T26" fmla="*/ 0 w 920"/>
                <a:gd name="T27" fmla="*/ 2147483647 h 1148"/>
                <a:gd name="T28" fmla="*/ 0 w 920"/>
                <a:gd name="T29" fmla="*/ 2147483647 h 1148"/>
                <a:gd name="T30" fmla="*/ 0 w 920"/>
                <a:gd name="T31" fmla="*/ 2147483647 h 1148"/>
                <a:gd name="T32" fmla="*/ 2147483647 w 920"/>
                <a:gd name="T33" fmla="*/ 2147483647 h 1148"/>
                <a:gd name="T34" fmla="*/ 2147483647 w 920"/>
                <a:gd name="T35" fmla="*/ 2147483647 h 1148"/>
                <a:gd name="T36" fmla="*/ 2147483647 w 920"/>
                <a:gd name="T37" fmla="*/ 2147483647 h 1148"/>
                <a:gd name="T38" fmla="*/ 2147483647 w 920"/>
                <a:gd name="T39" fmla="*/ 0 h 1148"/>
                <a:gd name="T40" fmla="*/ 2147483647 w 920"/>
                <a:gd name="T41" fmla="*/ 0 h 1148"/>
                <a:gd name="T42" fmla="*/ 2147483647 w 920"/>
                <a:gd name="T43" fmla="*/ 0 h 1148"/>
                <a:gd name="T44" fmla="*/ 2147483647 w 920"/>
                <a:gd name="T45" fmla="*/ 2147483647 h 1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0"/>
                <a:gd name="T70" fmla="*/ 0 h 1148"/>
                <a:gd name="T71" fmla="*/ 920 w 920"/>
                <a:gd name="T72" fmla="*/ 1148 h 1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0" h="1148">
                  <a:moveTo>
                    <a:pt x="353" y="0"/>
                  </a:moveTo>
                  <a:lnTo>
                    <a:pt x="359" y="0"/>
                  </a:lnTo>
                  <a:lnTo>
                    <a:pt x="263" y="53"/>
                  </a:lnTo>
                  <a:lnTo>
                    <a:pt x="168" y="113"/>
                  </a:lnTo>
                  <a:lnTo>
                    <a:pt x="84" y="185"/>
                  </a:lnTo>
                  <a:lnTo>
                    <a:pt x="6" y="257"/>
                  </a:lnTo>
                  <a:lnTo>
                    <a:pt x="6" y="251"/>
                  </a:lnTo>
                  <a:lnTo>
                    <a:pt x="920" y="1142"/>
                  </a:lnTo>
                  <a:lnTo>
                    <a:pt x="914" y="1148"/>
                  </a:lnTo>
                  <a:lnTo>
                    <a:pt x="353" y="0"/>
                  </a:lnTo>
                  <a:close/>
                  <a:moveTo>
                    <a:pt x="920" y="1142"/>
                  </a:moveTo>
                  <a:lnTo>
                    <a:pt x="920" y="1148"/>
                  </a:lnTo>
                  <a:lnTo>
                    <a:pt x="914" y="1148"/>
                  </a:lnTo>
                  <a:lnTo>
                    <a:pt x="0" y="257"/>
                  </a:lnTo>
                  <a:lnTo>
                    <a:pt x="0" y="251"/>
                  </a:lnTo>
                  <a:lnTo>
                    <a:pt x="78" y="179"/>
                  </a:lnTo>
                  <a:lnTo>
                    <a:pt x="168" y="107"/>
                  </a:lnTo>
                  <a:lnTo>
                    <a:pt x="257" y="47"/>
                  </a:lnTo>
                  <a:lnTo>
                    <a:pt x="353" y="0"/>
                  </a:lnTo>
                  <a:lnTo>
                    <a:pt x="359" y="0"/>
                  </a:lnTo>
                  <a:lnTo>
                    <a:pt x="920" y="1142"/>
                  </a:lnTo>
                  <a:close/>
                </a:path>
              </a:pathLst>
            </a:custGeom>
            <a:solidFill>
              <a:srgbClr val="000000"/>
            </a:solidFill>
            <a:ln w="6">
              <a:solidFill>
                <a:srgbClr val="000000"/>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 y="381000"/>
            <a:ext cx="7467600" cy="6858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smtClean="0"/>
              <a:t>Typical Demographics</a:t>
            </a:r>
            <a:endParaRPr lang="en-US" dirty="0"/>
          </a:p>
        </p:txBody>
      </p:sp>
      <p:grpSp>
        <p:nvGrpSpPr>
          <p:cNvPr id="2" name="Group 6"/>
          <p:cNvGrpSpPr/>
          <p:nvPr/>
        </p:nvGrpSpPr>
        <p:grpSpPr>
          <a:xfrm>
            <a:off x="641836" y="1316934"/>
            <a:ext cx="7723187" cy="4865688"/>
            <a:chOff x="820738" y="1257300"/>
            <a:chExt cx="7723187" cy="4865688"/>
          </a:xfrm>
        </p:grpSpPr>
        <p:sp>
          <p:nvSpPr>
            <p:cNvPr id="9" name="Text Box 3"/>
            <p:cNvSpPr txBox="1">
              <a:spLocks noChangeArrowheads="1"/>
            </p:cNvSpPr>
            <p:nvPr/>
          </p:nvSpPr>
          <p:spPr bwMode="auto">
            <a:xfrm>
              <a:off x="5486400" y="5753100"/>
              <a:ext cx="2889250" cy="369888"/>
            </a:xfrm>
            <a:prstGeom prst="rect">
              <a:avLst/>
            </a:prstGeom>
            <a:solidFill>
              <a:schemeClr val="bg1"/>
            </a:solidFill>
            <a:ln w="9525">
              <a:noFill/>
              <a:miter lim="800000"/>
              <a:headEnd/>
              <a:tailEnd/>
            </a:ln>
          </p:spPr>
          <p:txBody>
            <a:bodyPr>
              <a:spAutoFit/>
            </a:bodyPr>
            <a:lstStyle/>
            <a:p>
              <a:r>
                <a:rPr lang="en-US" sz="1800" b="1">
                  <a:solidFill>
                    <a:srgbClr val="000066"/>
                  </a:solidFill>
                  <a:latin typeface="Arial" charset="0"/>
                </a:rPr>
                <a:t>Total Students = 56</a:t>
              </a:r>
            </a:p>
          </p:txBody>
        </p:sp>
        <p:sp>
          <p:nvSpPr>
            <p:cNvPr id="10" name="Text Box 24"/>
            <p:cNvSpPr txBox="1">
              <a:spLocks noChangeArrowheads="1"/>
            </p:cNvSpPr>
            <p:nvPr/>
          </p:nvSpPr>
          <p:spPr bwMode="auto">
            <a:xfrm>
              <a:off x="7458075" y="1257300"/>
              <a:ext cx="1085850" cy="519113"/>
            </a:xfrm>
            <a:prstGeom prst="rect">
              <a:avLst/>
            </a:prstGeom>
            <a:solidFill>
              <a:schemeClr val="bg1"/>
            </a:solidFill>
            <a:ln w="25400">
              <a:solidFill>
                <a:schemeClr val="tx1"/>
              </a:solidFill>
              <a:miter lim="800000"/>
              <a:headEnd/>
              <a:tailEnd/>
            </a:ln>
          </p:spPr>
          <p:txBody>
            <a:bodyPr>
              <a:spAutoFit/>
            </a:bodyPr>
            <a:lstStyle/>
            <a:p>
              <a:r>
                <a:rPr lang="en-US" sz="2800" b="1">
                  <a:latin typeface="Arial" charset="0"/>
                </a:rPr>
                <a:t>11-06</a:t>
              </a:r>
            </a:p>
          </p:txBody>
        </p:sp>
        <p:sp>
          <p:nvSpPr>
            <p:cNvPr id="11" name="Freeform 5"/>
            <p:cNvSpPr>
              <a:spLocks/>
            </p:cNvSpPr>
            <p:nvPr/>
          </p:nvSpPr>
          <p:spPr bwMode="auto">
            <a:xfrm>
              <a:off x="2794000" y="1670050"/>
              <a:ext cx="3843338" cy="3944938"/>
            </a:xfrm>
            <a:custGeom>
              <a:avLst/>
              <a:gdLst>
                <a:gd name="T0" fmla="*/ 0 w 6456"/>
                <a:gd name="T1" fmla="*/ 2147483647 h 6670"/>
                <a:gd name="T2" fmla="*/ 2147483647 w 6456"/>
                <a:gd name="T3" fmla="*/ 2147483647 h 6670"/>
                <a:gd name="T4" fmla="*/ 2147483647 w 6456"/>
                <a:gd name="T5" fmla="*/ 2147483647 h 6670"/>
                <a:gd name="T6" fmla="*/ 2147483647 w 6456"/>
                <a:gd name="T7" fmla="*/ 0 h 6670"/>
                <a:gd name="T8" fmla="*/ 2147483647 w 6456"/>
                <a:gd name="T9" fmla="*/ 2147483647 h 6670"/>
                <a:gd name="T10" fmla="*/ 0 w 6456"/>
                <a:gd name="T11" fmla="*/ 2147483647 h 6670"/>
                <a:gd name="T12" fmla="*/ 0 60000 65536"/>
                <a:gd name="T13" fmla="*/ 0 60000 65536"/>
                <a:gd name="T14" fmla="*/ 0 60000 65536"/>
                <a:gd name="T15" fmla="*/ 0 60000 65536"/>
                <a:gd name="T16" fmla="*/ 0 60000 65536"/>
                <a:gd name="T17" fmla="*/ 0 60000 65536"/>
                <a:gd name="T18" fmla="*/ 0 w 6456"/>
                <a:gd name="T19" fmla="*/ 0 h 6670"/>
                <a:gd name="T20" fmla="*/ 6456 w 6456"/>
                <a:gd name="T21" fmla="*/ 6670 h 6670"/>
              </a:gdLst>
              <a:ahLst/>
              <a:cxnLst>
                <a:cxn ang="T12">
                  <a:pos x="T0" y="T1"/>
                </a:cxn>
                <a:cxn ang="T13">
                  <a:pos x="T2" y="T3"/>
                </a:cxn>
                <a:cxn ang="T14">
                  <a:pos x="T4" y="T5"/>
                </a:cxn>
                <a:cxn ang="T15">
                  <a:pos x="T6" y="T7"/>
                </a:cxn>
                <a:cxn ang="T16">
                  <a:pos x="T8" y="T9"/>
                </a:cxn>
                <a:cxn ang="T17">
                  <a:pos x="T10" y="T11"/>
                </a:cxn>
              </a:cxnLst>
              <a:rect l="T18" t="T19" r="T20" b="T21"/>
              <a:pathLst>
                <a:path w="6456" h="6670">
                  <a:moveTo>
                    <a:pt x="0" y="4263"/>
                  </a:moveTo>
                  <a:cubicBezTo>
                    <a:pt x="626" y="5873"/>
                    <a:pt x="2439" y="6670"/>
                    <a:pt x="4049" y="6043"/>
                  </a:cubicBezTo>
                  <a:cubicBezTo>
                    <a:pt x="5659" y="5417"/>
                    <a:pt x="6456" y="3603"/>
                    <a:pt x="5829" y="1994"/>
                  </a:cubicBezTo>
                  <a:cubicBezTo>
                    <a:pt x="5361" y="792"/>
                    <a:pt x="4204" y="0"/>
                    <a:pt x="2914" y="0"/>
                  </a:cubicBezTo>
                  <a:lnTo>
                    <a:pt x="2914" y="3128"/>
                  </a:lnTo>
                  <a:lnTo>
                    <a:pt x="0" y="4263"/>
                  </a:lnTo>
                  <a:close/>
                </a:path>
              </a:pathLst>
            </a:custGeom>
            <a:solidFill>
              <a:srgbClr val="0000FF"/>
            </a:solidFill>
            <a:ln w="0">
              <a:solidFill>
                <a:srgbClr val="000000"/>
              </a:solidFill>
              <a:prstDash val="solid"/>
              <a:round/>
              <a:headEnd/>
              <a:tailEnd/>
            </a:ln>
          </p:spPr>
          <p:txBody>
            <a:bodyPr/>
            <a:lstStyle/>
            <a:p>
              <a:endParaRPr lang="en-US"/>
            </a:p>
          </p:txBody>
        </p:sp>
        <p:sp>
          <p:nvSpPr>
            <p:cNvPr id="12" name="Freeform 6"/>
            <p:cNvSpPr>
              <a:spLocks noEditPoints="1"/>
            </p:cNvSpPr>
            <p:nvPr/>
          </p:nvSpPr>
          <p:spPr bwMode="auto">
            <a:xfrm>
              <a:off x="2789238" y="1665288"/>
              <a:ext cx="3606800" cy="3709987"/>
            </a:xfrm>
            <a:custGeom>
              <a:avLst/>
              <a:gdLst>
                <a:gd name="T0" fmla="*/ 2147483647 w 6058"/>
                <a:gd name="T1" fmla="*/ 2147483647 h 6272"/>
                <a:gd name="T2" fmla="*/ 2147483647 w 6058"/>
                <a:gd name="T3" fmla="*/ 2147483647 h 6272"/>
                <a:gd name="T4" fmla="*/ 2147483647 w 6058"/>
                <a:gd name="T5" fmla="*/ 2147483647 h 6272"/>
                <a:gd name="T6" fmla="*/ 2147483647 w 6058"/>
                <a:gd name="T7" fmla="*/ 2147483647 h 6272"/>
                <a:gd name="T8" fmla="*/ 2147483647 w 6058"/>
                <a:gd name="T9" fmla="*/ 2147483647 h 6272"/>
                <a:gd name="T10" fmla="*/ 2147483647 w 6058"/>
                <a:gd name="T11" fmla="*/ 2147483647 h 6272"/>
                <a:gd name="T12" fmla="*/ 2147483647 w 6058"/>
                <a:gd name="T13" fmla="*/ 2147483647 h 6272"/>
                <a:gd name="T14" fmla="*/ 2147483647 w 6058"/>
                <a:gd name="T15" fmla="*/ 2147483647 h 6272"/>
                <a:gd name="T16" fmla="*/ 2147483647 w 6058"/>
                <a:gd name="T17" fmla="*/ 2147483647 h 6272"/>
                <a:gd name="T18" fmla="*/ 2147483647 w 6058"/>
                <a:gd name="T19" fmla="*/ 2147483647 h 6272"/>
                <a:gd name="T20" fmla="*/ 2147483647 w 6058"/>
                <a:gd name="T21" fmla="*/ 2147483647 h 6272"/>
                <a:gd name="T22" fmla="*/ 2147483647 w 6058"/>
                <a:gd name="T23" fmla="*/ 2147483647 h 6272"/>
                <a:gd name="T24" fmla="*/ 2147483647 w 6058"/>
                <a:gd name="T25" fmla="*/ 2147483647 h 6272"/>
                <a:gd name="T26" fmla="*/ 2147483647 w 6058"/>
                <a:gd name="T27" fmla="*/ 2147483647 h 6272"/>
                <a:gd name="T28" fmla="*/ 2147483647 w 6058"/>
                <a:gd name="T29" fmla="*/ 2147483647 h 6272"/>
                <a:gd name="T30" fmla="*/ 2147483647 w 6058"/>
                <a:gd name="T31" fmla="*/ 2147483647 h 6272"/>
                <a:gd name="T32" fmla="*/ 2147483647 w 6058"/>
                <a:gd name="T33" fmla="*/ 2147483647 h 6272"/>
                <a:gd name="T34" fmla="*/ 2147483647 w 6058"/>
                <a:gd name="T35" fmla="*/ 2147483647 h 6272"/>
                <a:gd name="T36" fmla="*/ 2147483647 w 6058"/>
                <a:gd name="T37" fmla="*/ 2147483647 h 6272"/>
                <a:gd name="T38" fmla="*/ 2147483647 w 6058"/>
                <a:gd name="T39" fmla="*/ 2147483647 h 6272"/>
                <a:gd name="T40" fmla="*/ 2147483647 w 6058"/>
                <a:gd name="T41" fmla="*/ 2147483647 h 6272"/>
                <a:gd name="T42" fmla="*/ 2147483647 w 6058"/>
                <a:gd name="T43" fmla="*/ 2147483647 h 6272"/>
                <a:gd name="T44" fmla="*/ 2147483647 w 6058"/>
                <a:gd name="T45" fmla="*/ 2147483647 h 6272"/>
                <a:gd name="T46" fmla="*/ 2147483647 w 6058"/>
                <a:gd name="T47" fmla="*/ 2147483647 h 6272"/>
                <a:gd name="T48" fmla="*/ 2147483647 w 6058"/>
                <a:gd name="T49" fmla="*/ 2147483647 h 6272"/>
                <a:gd name="T50" fmla="*/ 2147483647 w 6058"/>
                <a:gd name="T51" fmla="*/ 2147483647 h 6272"/>
                <a:gd name="T52" fmla="*/ 2147483647 w 6058"/>
                <a:gd name="T53" fmla="*/ 2147483647 h 6272"/>
                <a:gd name="T54" fmla="*/ 2147483647 w 6058"/>
                <a:gd name="T55" fmla="*/ 2147483647 h 6272"/>
                <a:gd name="T56" fmla="*/ 2147483647 w 6058"/>
                <a:gd name="T57" fmla="*/ 2147483647 h 6272"/>
                <a:gd name="T58" fmla="*/ 2147483647 w 6058"/>
                <a:gd name="T59" fmla="*/ 2147483647 h 6272"/>
                <a:gd name="T60" fmla="*/ 2147483647 w 6058"/>
                <a:gd name="T61" fmla="*/ 2147483647 h 6272"/>
                <a:gd name="T62" fmla="*/ 2147483647 w 6058"/>
                <a:gd name="T63" fmla="*/ 2147483647 h 6272"/>
                <a:gd name="T64" fmla="*/ 2147483647 w 6058"/>
                <a:gd name="T65" fmla="*/ 2147483647 h 6272"/>
                <a:gd name="T66" fmla="*/ 2147483647 w 6058"/>
                <a:gd name="T67" fmla="*/ 2147483647 h 6272"/>
                <a:gd name="T68" fmla="*/ 2147483647 w 6058"/>
                <a:gd name="T69" fmla="*/ 2147483647 h 6272"/>
                <a:gd name="T70" fmla="*/ 2147483647 w 6058"/>
                <a:gd name="T71" fmla="*/ 2147483647 h 6272"/>
                <a:gd name="T72" fmla="*/ 2147483647 w 6058"/>
                <a:gd name="T73" fmla="*/ 2147483647 h 6272"/>
                <a:gd name="T74" fmla="*/ 2147483647 w 6058"/>
                <a:gd name="T75" fmla="*/ 2147483647 h 6272"/>
                <a:gd name="T76" fmla="*/ 2147483647 w 6058"/>
                <a:gd name="T77" fmla="*/ 2147483647 h 6272"/>
                <a:gd name="T78" fmla="*/ 2147483647 w 6058"/>
                <a:gd name="T79" fmla="*/ 2147483647 h 6272"/>
                <a:gd name="T80" fmla="*/ 2147483647 w 6058"/>
                <a:gd name="T81" fmla="*/ 2147483647 h 6272"/>
                <a:gd name="T82" fmla="*/ 2147483647 w 6058"/>
                <a:gd name="T83" fmla="*/ 2147483647 h 6272"/>
                <a:gd name="T84" fmla="*/ 2147483647 w 6058"/>
                <a:gd name="T85" fmla="*/ 2147483647 h 6272"/>
                <a:gd name="T86" fmla="*/ 2147483647 w 6058"/>
                <a:gd name="T87" fmla="*/ 2147483647 h 6272"/>
                <a:gd name="T88" fmla="*/ 2147483647 w 6058"/>
                <a:gd name="T89" fmla="*/ 2147483647 h 6272"/>
                <a:gd name="T90" fmla="*/ 2147483647 w 6058"/>
                <a:gd name="T91" fmla="*/ 2147483647 h 6272"/>
                <a:gd name="T92" fmla="*/ 2147483647 w 6058"/>
                <a:gd name="T93" fmla="*/ 2147483647 h 6272"/>
                <a:gd name="T94" fmla="*/ 2147483647 w 6058"/>
                <a:gd name="T95" fmla="*/ 2147483647 h 6272"/>
                <a:gd name="T96" fmla="*/ 2147483647 w 6058"/>
                <a:gd name="T97" fmla="*/ 2147483647 h 6272"/>
                <a:gd name="T98" fmla="*/ 2147483647 w 6058"/>
                <a:gd name="T99" fmla="*/ 2147483647 h 6272"/>
                <a:gd name="T100" fmla="*/ 2147483647 w 6058"/>
                <a:gd name="T101" fmla="*/ 2147483647 h 6272"/>
                <a:gd name="T102" fmla="*/ 2147483647 w 6058"/>
                <a:gd name="T103" fmla="*/ 2147483647 h 6272"/>
                <a:gd name="T104" fmla="*/ 2147483647 w 6058"/>
                <a:gd name="T105" fmla="*/ 2147483647 h 6272"/>
                <a:gd name="T106" fmla="*/ 2147483647 w 6058"/>
                <a:gd name="T107" fmla="*/ 2147483647 h 6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58"/>
                <a:gd name="T163" fmla="*/ 0 h 6272"/>
                <a:gd name="T164" fmla="*/ 6058 w 6058"/>
                <a:gd name="T165" fmla="*/ 6272 h 62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58" h="6272">
                  <a:moveTo>
                    <a:pt x="11" y="4279"/>
                  </a:moveTo>
                  <a:lnTo>
                    <a:pt x="16" y="4268"/>
                  </a:lnTo>
                  <a:lnTo>
                    <a:pt x="78" y="4417"/>
                  </a:lnTo>
                  <a:lnTo>
                    <a:pt x="147" y="4560"/>
                  </a:lnTo>
                  <a:lnTo>
                    <a:pt x="222" y="4699"/>
                  </a:lnTo>
                  <a:lnTo>
                    <a:pt x="303" y="4831"/>
                  </a:lnTo>
                  <a:lnTo>
                    <a:pt x="483" y="5083"/>
                  </a:lnTo>
                  <a:lnTo>
                    <a:pt x="684" y="5312"/>
                  </a:lnTo>
                  <a:lnTo>
                    <a:pt x="906" y="5519"/>
                  </a:lnTo>
                  <a:lnTo>
                    <a:pt x="1023" y="5612"/>
                  </a:lnTo>
                  <a:lnTo>
                    <a:pt x="1145" y="5701"/>
                  </a:lnTo>
                  <a:lnTo>
                    <a:pt x="1270" y="5784"/>
                  </a:lnTo>
                  <a:lnTo>
                    <a:pt x="1400" y="5860"/>
                  </a:lnTo>
                  <a:lnTo>
                    <a:pt x="1532" y="5929"/>
                  </a:lnTo>
                  <a:lnTo>
                    <a:pt x="1667" y="5993"/>
                  </a:lnTo>
                  <a:lnTo>
                    <a:pt x="1806" y="6050"/>
                  </a:lnTo>
                  <a:lnTo>
                    <a:pt x="1947" y="6100"/>
                  </a:lnTo>
                  <a:lnTo>
                    <a:pt x="2090" y="6144"/>
                  </a:lnTo>
                  <a:lnTo>
                    <a:pt x="2235" y="6181"/>
                  </a:lnTo>
                  <a:lnTo>
                    <a:pt x="2383" y="6211"/>
                  </a:lnTo>
                  <a:lnTo>
                    <a:pt x="2533" y="6233"/>
                  </a:lnTo>
                  <a:lnTo>
                    <a:pt x="2682" y="6249"/>
                  </a:lnTo>
                  <a:lnTo>
                    <a:pt x="2834" y="6256"/>
                  </a:lnTo>
                  <a:lnTo>
                    <a:pt x="2986" y="6256"/>
                  </a:lnTo>
                  <a:lnTo>
                    <a:pt x="3139" y="6249"/>
                  </a:lnTo>
                  <a:lnTo>
                    <a:pt x="3293" y="6236"/>
                  </a:lnTo>
                  <a:lnTo>
                    <a:pt x="3445" y="6213"/>
                  </a:lnTo>
                  <a:lnTo>
                    <a:pt x="3599" y="6183"/>
                  </a:lnTo>
                  <a:lnTo>
                    <a:pt x="3752" y="6145"/>
                  </a:lnTo>
                  <a:lnTo>
                    <a:pt x="3903" y="6098"/>
                  </a:lnTo>
                  <a:lnTo>
                    <a:pt x="4055" y="6044"/>
                  </a:lnTo>
                  <a:lnTo>
                    <a:pt x="4203" y="5982"/>
                  </a:lnTo>
                  <a:lnTo>
                    <a:pt x="4346" y="5913"/>
                  </a:lnTo>
                  <a:lnTo>
                    <a:pt x="4485" y="5838"/>
                  </a:lnTo>
                  <a:lnTo>
                    <a:pt x="4617" y="5757"/>
                  </a:lnTo>
                  <a:lnTo>
                    <a:pt x="4869" y="5577"/>
                  </a:lnTo>
                  <a:lnTo>
                    <a:pt x="5098" y="5375"/>
                  </a:lnTo>
                  <a:lnTo>
                    <a:pt x="5305" y="5154"/>
                  </a:lnTo>
                  <a:lnTo>
                    <a:pt x="5398" y="5036"/>
                  </a:lnTo>
                  <a:lnTo>
                    <a:pt x="5487" y="4915"/>
                  </a:lnTo>
                  <a:lnTo>
                    <a:pt x="5570" y="4789"/>
                  </a:lnTo>
                  <a:lnTo>
                    <a:pt x="5646" y="4660"/>
                  </a:lnTo>
                  <a:lnTo>
                    <a:pt x="5715" y="4528"/>
                  </a:lnTo>
                  <a:lnTo>
                    <a:pt x="5779" y="4392"/>
                  </a:lnTo>
                  <a:lnTo>
                    <a:pt x="5836" y="4253"/>
                  </a:lnTo>
                  <a:lnTo>
                    <a:pt x="5886" y="4113"/>
                  </a:lnTo>
                  <a:lnTo>
                    <a:pt x="5930" y="3969"/>
                  </a:lnTo>
                  <a:lnTo>
                    <a:pt x="5967" y="3824"/>
                  </a:lnTo>
                  <a:lnTo>
                    <a:pt x="5997" y="3676"/>
                  </a:lnTo>
                  <a:lnTo>
                    <a:pt x="6019" y="3527"/>
                  </a:lnTo>
                  <a:lnTo>
                    <a:pt x="6035" y="3377"/>
                  </a:lnTo>
                  <a:lnTo>
                    <a:pt x="6042" y="3225"/>
                  </a:lnTo>
                  <a:lnTo>
                    <a:pt x="6042" y="3073"/>
                  </a:lnTo>
                  <a:lnTo>
                    <a:pt x="6035" y="2920"/>
                  </a:lnTo>
                  <a:lnTo>
                    <a:pt x="6022" y="2767"/>
                  </a:lnTo>
                  <a:lnTo>
                    <a:pt x="5999" y="2614"/>
                  </a:lnTo>
                  <a:lnTo>
                    <a:pt x="5969" y="2461"/>
                  </a:lnTo>
                  <a:lnTo>
                    <a:pt x="5931" y="2307"/>
                  </a:lnTo>
                  <a:lnTo>
                    <a:pt x="5884" y="2156"/>
                  </a:lnTo>
                  <a:lnTo>
                    <a:pt x="5830" y="2005"/>
                  </a:lnTo>
                  <a:lnTo>
                    <a:pt x="5734" y="1786"/>
                  </a:lnTo>
                  <a:lnTo>
                    <a:pt x="5623" y="1575"/>
                  </a:lnTo>
                  <a:lnTo>
                    <a:pt x="5499" y="1377"/>
                  </a:lnTo>
                  <a:lnTo>
                    <a:pt x="5360" y="1188"/>
                  </a:lnTo>
                  <a:lnTo>
                    <a:pt x="5207" y="1013"/>
                  </a:lnTo>
                  <a:lnTo>
                    <a:pt x="5044" y="849"/>
                  </a:lnTo>
                  <a:lnTo>
                    <a:pt x="4869" y="699"/>
                  </a:lnTo>
                  <a:lnTo>
                    <a:pt x="4684" y="561"/>
                  </a:lnTo>
                  <a:lnTo>
                    <a:pt x="4488" y="438"/>
                  </a:lnTo>
                  <a:lnTo>
                    <a:pt x="4285" y="330"/>
                  </a:lnTo>
                  <a:lnTo>
                    <a:pt x="4072" y="236"/>
                  </a:lnTo>
                  <a:lnTo>
                    <a:pt x="3854" y="159"/>
                  </a:lnTo>
                  <a:lnTo>
                    <a:pt x="3628" y="97"/>
                  </a:lnTo>
                  <a:lnTo>
                    <a:pt x="3397" y="52"/>
                  </a:lnTo>
                  <a:lnTo>
                    <a:pt x="3162" y="25"/>
                  </a:lnTo>
                  <a:lnTo>
                    <a:pt x="2922" y="16"/>
                  </a:lnTo>
                  <a:lnTo>
                    <a:pt x="2930" y="8"/>
                  </a:lnTo>
                  <a:lnTo>
                    <a:pt x="2930" y="3136"/>
                  </a:lnTo>
                  <a:cubicBezTo>
                    <a:pt x="2930" y="3140"/>
                    <a:pt x="2928" y="3143"/>
                    <a:pt x="2925" y="3144"/>
                  </a:cubicBezTo>
                  <a:lnTo>
                    <a:pt x="11" y="4279"/>
                  </a:lnTo>
                  <a:close/>
                  <a:moveTo>
                    <a:pt x="2920" y="3129"/>
                  </a:moveTo>
                  <a:lnTo>
                    <a:pt x="2914" y="3136"/>
                  </a:lnTo>
                  <a:lnTo>
                    <a:pt x="2914" y="8"/>
                  </a:lnTo>
                  <a:cubicBezTo>
                    <a:pt x="2914" y="6"/>
                    <a:pt x="2915" y="4"/>
                    <a:pt x="2917" y="3"/>
                  </a:cubicBezTo>
                  <a:cubicBezTo>
                    <a:pt x="2918" y="1"/>
                    <a:pt x="2921" y="0"/>
                    <a:pt x="2923" y="0"/>
                  </a:cubicBezTo>
                  <a:lnTo>
                    <a:pt x="3163" y="10"/>
                  </a:lnTo>
                  <a:lnTo>
                    <a:pt x="3400" y="37"/>
                  </a:lnTo>
                  <a:lnTo>
                    <a:pt x="3633" y="82"/>
                  </a:lnTo>
                  <a:lnTo>
                    <a:pt x="3859" y="144"/>
                  </a:lnTo>
                  <a:lnTo>
                    <a:pt x="4079" y="221"/>
                  </a:lnTo>
                  <a:lnTo>
                    <a:pt x="4292" y="315"/>
                  </a:lnTo>
                  <a:lnTo>
                    <a:pt x="4497" y="425"/>
                  </a:lnTo>
                  <a:lnTo>
                    <a:pt x="4693" y="548"/>
                  </a:lnTo>
                  <a:lnTo>
                    <a:pt x="4880" y="686"/>
                  </a:lnTo>
                  <a:lnTo>
                    <a:pt x="5055" y="838"/>
                  </a:lnTo>
                  <a:lnTo>
                    <a:pt x="5220" y="1002"/>
                  </a:lnTo>
                  <a:lnTo>
                    <a:pt x="5373" y="1179"/>
                  </a:lnTo>
                  <a:lnTo>
                    <a:pt x="5512" y="1368"/>
                  </a:lnTo>
                  <a:lnTo>
                    <a:pt x="5638" y="1568"/>
                  </a:lnTo>
                  <a:lnTo>
                    <a:pt x="5749" y="1779"/>
                  </a:lnTo>
                  <a:lnTo>
                    <a:pt x="5845" y="2000"/>
                  </a:lnTo>
                  <a:lnTo>
                    <a:pt x="5899" y="2151"/>
                  </a:lnTo>
                  <a:lnTo>
                    <a:pt x="5946" y="2304"/>
                  </a:lnTo>
                  <a:lnTo>
                    <a:pt x="5984" y="2458"/>
                  </a:lnTo>
                  <a:lnTo>
                    <a:pt x="6014" y="2611"/>
                  </a:lnTo>
                  <a:lnTo>
                    <a:pt x="6037" y="2766"/>
                  </a:lnTo>
                  <a:lnTo>
                    <a:pt x="6051" y="2919"/>
                  </a:lnTo>
                  <a:lnTo>
                    <a:pt x="6058" y="3073"/>
                  </a:lnTo>
                  <a:lnTo>
                    <a:pt x="6058" y="3226"/>
                  </a:lnTo>
                  <a:lnTo>
                    <a:pt x="6050" y="3378"/>
                  </a:lnTo>
                  <a:lnTo>
                    <a:pt x="6034" y="3530"/>
                  </a:lnTo>
                  <a:lnTo>
                    <a:pt x="6012" y="3679"/>
                  </a:lnTo>
                  <a:lnTo>
                    <a:pt x="5982" y="3827"/>
                  </a:lnTo>
                  <a:lnTo>
                    <a:pt x="5945" y="3974"/>
                  </a:lnTo>
                  <a:lnTo>
                    <a:pt x="5901" y="4118"/>
                  </a:lnTo>
                  <a:lnTo>
                    <a:pt x="5851" y="4260"/>
                  </a:lnTo>
                  <a:lnTo>
                    <a:pt x="5794" y="4399"/>
                  </a:lnTo>
                  <a:lnTo>
                    <a:pt x="5730" y="4535"/>
                  </a:lnTo>
                  <a:lnTo>
                    <a:pt x="5659" y="4669"/>
                  </a:lnTo>
                  <a:lnTo>
                    <a:pt x="5583" y="4798"/>
                  </a:lnTo>
                  <a:lnTo>
                    <a:pt x="5500" y="4924"/>
                  </a:lnTo>
                  <a:lnTo>
                    <a:pt x="5411" y="5046"/>
                  </a:lnTo>
                  <a:lnTo>
                    <a:pt x="5316" y="5165"/>
                  </a:lnTo>
                  <a:lnTo>
                    <a:pt x="5109" y="5387"/>
                  </a:lnTo>
                  <a:lnTo>
                    <a:pt x="4878" y="5590"/>
                  </a:lnTo>
                  <a:lnTo>
                    <a:pt x="4626" y="5770"/>
                  </a:lnTo>
                  <a:lnTo>
                    <a:pt x="4492" y="5853"/>
                  </a:lnTo>
                  <a:lnTo>
                    <a:pt x="4353" y="5928"/>
                  </a:lnTo>
                  <a:lnTo>
                    <a:pt x="4210" y="5997"/>
                  </a:lnTo>
                  <a:lnTo>
                    <a:pt x="4060" y="6059"/>
                  </a:lnTo>
                  <a:lnTo>
                    <a:pt x="3908" y="6113"/>
                  </a:lnTo>
                  <a:lnTo>
                    <a:pt x="3755" y="6160"/>
                  </a:lnTo>
                  <a:lnTo>
                    <a:pt x="3602" y="6198"/>
                  </a:lnTo>
                  <a:lnTo>
                    <a:pt x="3448" y="6228"/>
                  </a:lnTo>
                  <a:lnTo>
                    <a:pt x="3294" y="6251"/>
                  </a:lnTo>
                  <a:lnTo>
                    <a:pt x="3140" y="6265"/>
                  </a:lnTo>
                  <a:lnTo>
                    <a:pt x="2986" y="6272"/>
                  </a:lnTo>
                  <a:lnTo>
                    <a:pt x="2833" y="6272"/>
                  </a:lnTo>
                  <a:lnTo>
                    <a:pt x="2681" y="6264"/>
                  </a:lnTo>
                  <a:lnTo>
                    <a:pt x="2530" y="6248"/>
                  </a:lnTo>
                  <a:lnTo>
                    <a:pt x="2380" y="6226"/>
                  </a:lnTo>
                  <a:lnTo>
                    <a:pt x="2232" y="6196"/>
                  </a:lnTo>
                  <a:lnTo>
                    <a:pt x="2085" y="6159"/>
                  </a:lnTo>
                  <a:lnTo>
                    <a:pt x="1942" y="6115"/>
                  </a:lnTo>
                  <a:lnTo>
                    <a:pt x="1799" y="6065"/>
                  </a:lnTo>
                  <a:lnTo>
                    <a:pt x="1660" y="6008"/>
                  </a:lnTo>
                  <a:lnTo>
                    <a:pt x="1525" y="5944"/>
                  </a:lnTo>
                  <a:lnTo>
                    <a:pt x="1391" y="5873"/>
                  </a:lnTo>
                  <a:lnTo>
                    <a:pt x="1261" y="5797"/>
                  </a:lnTo>
                  <a:lnTo>
                    <a:pt x="1136" y="5714"/>
                  </a:lnTo>
                  <a:lnTo>
                    <a:pt x="1013" y="5625"/>
                  </a:lnTo>
                  <a:lnTo>
                    <a:pt x="895" y="5530"/>
                  </a:lnTo>
                  <a:lnTo>
                    <a:pt x="672" y="5323"/>
                  </a:lnTo>
                  <a:lnTo>
                    <a:pt x="470" y="5092"/>
                  </a:lnTo>
                  <a:lnTo>
                    <a:pt x="290" y="4840"/>
                  </a:lnTo>
                  <a:lnTo>
                    <a:pt x="207" y="4706"/>
                  </a:lnTo>
                  <a:lnTo>
                    <a:pt x="132" y="4567"/>
                  </a:lnTo>
                  <a:lnTo>
                    <a:pt x="63" y="4424"/>
                  </a:lnTo>
                  <a:lnTo>
                    <a:pt x="1" y="4275"/>
                  </a:lnTo>
                  <a:cubicBezTo>
                    <a:pt x="0" y="4273"/>
                    <a:pt x="0" y="4270"/>
                    <a:pt x="1" y="4268"/>
                  </a:cubicBezTo>
                  <a:cubicBezTo>
                    <a:pt x="2" y="4266"/>
                    <a:pt x="4" y="4265"/>
                    <a:pt x="6" y="4264"/>
                  </a:cubicBezTo>
                  <a:lnTo>
                    <a:pt x="2920" y="3129"/>
                  </a:lnTo>
                  <a:close/>
                </a:path>
              </a:pathLst>
            </a:custGeom>
            <a:solidFill>
              <a:srgbClr val="000000"/>
            </a:solidFill>
            <a:ln w="6" cap="flat">
              <a:solidFill>
                <a:srgbClr val="000000"/>
              </a:solidFill>
              <a:prstDash val="solid"/>
              <a:bevel/>
              <a:headEnd/>
              <a:tailEnd/>
            </a:ln>
          </p:spPr>
          <p:txBody>
            <a:bodyPr/>
            <a:lstStyle/>
            <a:p>
              <a:endParaRPr lang="en-US"/>
            </a:p>
          </p:txBody>
        </p:sp>
        <p:sp>
          <p:nvSpPr>
            <p:cNvPr id="13" name="Freeform 7"/>
            <p:cNvSpPr>
              <a:spLocks/>
            </p:cNvSpPr>
            <p:nvPr/>
          </p:nvSpPr>
          <p:spPr bwMode="auto">
            <a:xfrm>
              <a:off x="2438400" y="1858963"/>
              <a:ext cx="2090738" cy="2332037"/>
            </a:xfrm>
            <a:custGeom>
              <a:avLst/>
              <a:gdLst>
                <a:gd name="T0" fmla="*/ 2147483647 w 3504"/>
                <a:gd name="T1" fmla="*/ 0 h 3942"/>
                <a:gd name="T2" fmla="*/ 2147483647 w 3504"/>
                <a:gd name="T3" fmla="*/ 2147483647 h 3942"/>
                <a:gd name="T4" fmla="*/ 2147483647 w 3504"/>
                <a:gd name="T5" fmla="*/ 2147483647 h 3942"/>
                <a:gd name="T6" fmla="*/ 2147483647 w 3504"/>
                <a:gd name="T7" fmla="*/ 0 h 3942"/>
                <a:gd name="T8" fmla="*/ 0 60000 65536"/>
                <a:gd name="T9" fmla="*/ 0 60000 65536"/>
                <a:gd name="T10" fmla="*/ 0 60000 65536"/>
                <a:gd name="T11" fmla="*/ 0 60000 65536"/>
                <a:gd name="T12" fmla="*/ 0 w 3504"/>
                <a:gd name="T13" fmla="*/ 0 h 3942"/>
                <a:gd name="T14" fmla="*/ 3504 w 3504"/>
                <a:gd name="T15" fmla="*/ 3942 h 3942"/>
              </a:gdLst>
              <a:ahLst/>
              <a:cxnLst>
                <a:cxn ang="T8">
                  <a:pos x="T0" y="T1"/>
                </a:cxn>
                <a:cxn ang="T9">
                  <a:pos x="T2" y="T3"/>
                </a:cxn>
                <a:cxn ang="T10">
                  <a:pos x="T4" y="T5"/>
                </a:cxn>
                <a:cxn ang="T11">
                  <a:pos x="T6" y="T7"/>
                </a:cxn>
              </a:cxnLst>
              <a:rect l="T12" t="T13" r="T14" b="T15"/>
              <a:pathLst>
                <a:path w="3504" h="3942">
                  <a:moveTo>
                    <a:pt x="2124" y="0"/>
                  </a:moveTo>
                  <a:cubicBezTo>
                    <a:pt x="667" y="717"/>
                    <a:pt x="0" y="2429"/>
                    <a:pt x="590" y="3942"/>
                  </a:cubicBezTo>
                  <a:lnTo>
                    <a:pt x="3504" y="2807"/>
                  </a:lnTo>
                  <a:lnTo>
                    <a:pt x="2124" y="0"/>
                  </a:lnTo>
                  <a:close/>
                </a:path>
              </a:pathLst>
            </a:custGeom>
            <a:solidFill>
              <a:srgbClr val="00FF00"/>
            </a:solidFill>
            <a:ln w="0">
              <a:solidFill>
                <a:srgbClr val="000000"/>
              </a:solidFill>
              <a:prstDash val="solid"/>
              <a:round/>
              <a:headEnd/>
              <a:tailEnd/>
            </a:ln>
          </p:spPr>
          <p:txBody>
            <a:bodyPr/>
            <a:lstStyle/>
            <a:p>
              <a:endParaRPr lang="en-US"/>
            </a:p>
          </p:txBody>
        </p:sp>
        <p:sp>
          <p:nvSpPr>
            <p:cNvPr id="14" name="Freeform 8"/>
            <p:cNvSpPr>
              <a:spLocks noEditPoints="1"/>
            </p:cNvSpPr>
            <p:nvPr/>
          </p:nvSpPr>
          <p:spPr bwMode="auto">
            <a:xfrm>
              <a:off x="2662238" y="1854200"/>
              <a:ext cx="1871662" cy="2341563"/>
            </a:xfrm>
            <a:custGeom>
              <a:avLst/>
              <a:gdLst>
                <a:gd name="T0" fmla="*/ 2147483647 w 3145"/>
                <a:gd name="T1" fmla="*/ 2147483647 h 3959"/>
                <a:gd name="T2" fmla="*/ 2147483647 w 3145"/>
                <a:gd name="T3" fmla="*/ 2147483647 h 3959"/>
                <a:gd name="T4" fmla="*/ 2147483647 w 3145"/>
                <a:gd name="T5" fmla="*/ 2147483647 h 3959"/>
                <a:gd name="T6" fmla="*/ 2147483647 w 3145"/>
                <a:gd name="T7" fmla="*/ 2147483647 h 3959"/>
                <a:gd name="T8" fmla="*/ 2147483647 w 3145"/>
                <a:gd name="T9" fmla="*/ 2147483647 h 3959"/>
                <a:gd name="T10" fmla="*/ 2147483647 w 3145"/>
                <a:gd name="T11" fmla="*/ 2147483647 h 3959"/>
                <a:gd name="T12" fmla="*/ 2147483647 w 3145"/>
                <a:gd name="T13" fmla="*/ 2147483647 h 3959"/>
                <a:gd name="T14" fmla="*/ 2147483647 w 3145"/>
                <a:gd name="T15" fmla="*/ 2147483647 h 3959"/>
                <a:gd name="T16" fmla="*/ 2147483647 w 3145"/>
                <a:gd name="T17" fmla="*/ 2147483647 h 3959"/>
                <a:gd name="T18" fmla="*/ 2147483647 w 3145"/>
                <a:gd name="T19" fmla="*/ 2147483647 h 3959"/>
                <a:gd name="T20" fmla="*/ 2147483647 w 3145"/>
                <a:gd name="T21" fmla="*/ 2147483647 h 3959"/>
                <a:gd name="T22" fmla="*/ 2147483647 w 3145"/>
                <a:gd name="T23" fmla="*/ 2147483647 h 3959"/>
                <a:gd name="T24" fmla="*/ 2147483647 w 3145"/>
                <a:gd name="T25" fmla="*/ 2147483647 h 3959"/>
                <a:gd name="T26" fmla="*/ 2147483647 w 3145"/>
                <a:gd name="T27" fmla="*/ 2147483647 h 3959"/>
                <a:gd name="T28" fmla="*/ 2147483647 w 3145"/>
                <a:gd name="T29" fmla="*/ 2147483647 h 3959"/>
                <a:gd name="T30" fmla="*/ 2147483647 w 3145"/>
                <a:gd name="T31" fmla="*/ 2147483647 h 3959"/>
                <a:gd name="T32" fmla="*/ 2147483647 w 3145"/>
                <a:gd name="T33" fmla="*/ 2147483647 h 3959"/>
                <a:gd name="T34" fmla="*/ 2147483647 w 3145"/>
                <a:gd name="T35" fmla="*/ 2147483647 h 3959"/>
                <a:gd name="T36" fmla="*/ 2147483647 w 3145"/>
                <a:gd name="T37" fmla="*/ 2147483647 h 3959"/>
                <a:gd name="T38" fmla="*/ 2147483647 w 3145"/>
                <a:gd name="T39" fmla="*/ 2147483647 h 3959"/>
                <a:gd name="T40" fmla="*/ 2147483647 w 3145"/>
                <a:gd name="T41" fmla="*/ 2147483647 h 3959"/>
                <a:gd name="T42" fmla="*/ 2147483647 w 3145"/>
                <a:gd name="T43" fmla="*/ 2147483647 h 3959"/>
                <a:gd name="T44" fmla="*/ 2147483647 w 3145"/>
                <a:gd name="T45" fmla="*/ 2147483647 h 3959"/>
                <a:gd name="T46" fmla="*/ 2147483647 w 3145"/>
                <a:gd name="T47" fmla="*/ 2147483647 h 3959"/>
                <a:gd name="T48" fmla="*/ 2147483647 w 3145"/>
                <a:gd name="T49" fmla="*/ 2147483647 h 3959"/>
                <a:gd name="T50" fmla="*/ 2147483647 w 3145"/>
                <a:gd name="T51" fmla="*/ 2147483647 h 3959"/>
                <a:gd name="T52" fmla="*/ 2147483647 w 3145"/>
                <a:gd name="T53" fmla="*/ 2147483647 h 3959"/>
                <a:gd name="T54" fmla="*/ 2147483647 w 3145"/>
                <a:gd name="T55" fmla="*/ 2147483647 h 3959"/>
                <a:gd name="T56" fmla="*/ 2147483647 w 3145"/>
                <a:gd name="T57" fmla="*/ 2147483647 h 3959"/>
                <a:gd name="T58" fmla="*/ 2147483647 w 3145"/>
                <a:gd name="T59" fmla="*/ 2147483647 h 3959"/>
                <a:gd name="T60" fmla="*/ 2147483647 w 3145"/>
                <a:gd name="T61" fmla="*/ 2147483647 h 3959"/>
                <a:gd name="T62" fmla="*/ 2147483647 w 3145"/>
                <a:gd name="T63" fmla="*/ 2147483647 h 3959"/>
                <a:gd name="T64" fmla="*/ 2147483647 w 3145"/>
                <a:gd name="T65" fmla="*/ 2147483647 h 3959"/>
                <a:gd name="T66" fmla="*/ 2147483647 w 3145"/>
                <a:gd name="T67" fmla="*/ 2147483647 h 3959"/>
                <a:gd name="T68" fmla="*/ 2147483647 w 3145"/>
                <a:gd name="T69" fmla="*/ 2147483647 h 3959"/>
                <a:gd name="T70" fmla="*/ 2147483647 w 3145"/>
                <a:gd name="T71" fmla="*/ 2147483647 h 3959"/>
                <a:gd name="T72" fmla="*/ 2147483647 w 3145"/>
                <a:gd name="T73" fmla="*/ 2147483647 h 3959"/>
                <a:gd name="T74" fmla="*/ 2147483647 w 3145"/>
                <a:gd name="T75" fmla="*/ 2147483647 h 3959"/>
                <a:gd name="T76" fmla="*/ 2147483647 w 3145"/>
                <a:gd name="T77" fmla="*/ 2147483647 h 3959"/>
                <a:gd name="T78" fmla="*/ 2147483647 w 3145"/>
                <a:gd name="T79" fmla="*/ 2147483647 h 3959"/>
                <a:gd name="T80" fmla="*/ 2147483647 w 3145"/>
                <a:gd name="T81" fmla="*/ 2147483647 h 3959"/>
                <a:gd name="T82" fmla="*/ 2147483647 w 3145"/>
                <a:gd name="T83" fmla="*/ 2147483647 h 3959"/>
                <a:gd name="T84" fmla="*/ 2147483647 w 3145"/>
                <a:gd name="T85" fmla="*/ 2147483647 h 3959"/>
                <a:gd name="T86" fmla="*/ 0 w 3145"/>
                <a:gd name="T87" fmla="*/ 2147483647 h 3959"/>
                <a:gd name="T88" fmla="*/ 2147483647 w 3145"/>
                <a:gd name="T89" fmla="*/ 2147483647 h 3959"/>
                <a:gd name="T90" fmla="*/ 2147483647 w 3145"/>
                <a:gd name="T91" fmla="*/ 2147483647 h 3959"/>
                <a:gd name="T92" fmla="*/ 2147483647 w 3145"/>
                <a:gd name="T93" fmla="*/ 2147483647 h 3959"/>
                <a:gd name="T94" fmla="*/ 2147483647 w 3145"/>
                <a:gd name="T95" fmla="*/ 2147483647 h 3959"/>
                <a:gd name="T96" fmla="*/ 2147483647 w 3145"/>
                <a:gd name="T97" fmla="*/ 2147483647 h 3959"/>
                <a:gd name="T98" fmla="*/ 2147483647 w 3145"/>
                <a:gd name="T99" fmla="*/ 2147483647 h 3959"/>
                <a:gd name="T100" fmla="*/ 2147483647 w 3145"/>
                <a:gd name="T101" fmla="*/ 2147483647 h 3959"/>
                <a:gd name="T102" fmla="*/ 2147483647 w 3145"/>
                <a:gd name="T103" fmla="*/ 2147483647 h 3959"/>
                <a:gd name="T104" fmla="*/ 2147483647 w 3145"/>
                <a:gd name="T105" fmla="*/ 2147483647 h 3959"/>
                <a:gd name="T106" fmla="*/ 2147483647 w 3145"/>
                <a:gd name="T107" fmla="*/ 2147483647 h 3959"/>
                <a:gd name="T108" fmla="*/ 2147483647 w 3145"/>
                <a:gd name="T109" fmla="*/ 2147483647 h 3959"/>
                <a:gd name="T110" fmla="*/ 2147483647 w 3145"/>
                <a:gd name="T111" fmla="*/ 2147483647 h 3959"/>
                <a:gd name="T112" fmla="*/ 2147483647 w 3145"/>
                <a:gd name="T113" fmla="*/ 2147483647 h 3959"/>
                <a:gd name="T114" fmla="*/ 2147483647 w 3145"/>
                <a:gd name="T115" fmla="*/ 2147483647 h 3959"/>
                <a:gd name="T116" fmla="*/ 2147483647 w 3145"/>
                <a:gd name="T117" fmla="*/ 2147483647 h 3959"/>
                <a:gd name="T118" fmla="*/ 2147483647 w 3145"/>
                <a:gd name="T119" fmla="*/ 2147483647 h 3959"/>
                <a:gd name="T120" fmla="*/ 2147483647 w 3145"/>
                <a:gd name="T121" fmla="*/ 2147483647 h 3959"/>
                <a:gd name="T122" fmla="*/ 2147483647 w 3145"/>
                <a:gd name="T123" fmla="*/ 2147483647 h 3959"/>
                <a:gd name="T124" fmla="*/ 2147483647 w 3145"/>
                <a:gd name="T125" fmla="*/ 2147483647 h 39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45"/>
                <a:gd name="T190" fmla="*/ 0 h 3959"/>
                <a:gd name="T191" fmla="*/ 3145 w 3145"/>
                <a:gd name="T192" fmla="*/ 3959 h 39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45" h="3959">
                  <a:moveTo>
                    <a:pt x="1749" y="12"/>
                  </a:moveTo>
                  <a:lnTo>
                    <a:pt x="1760" y="15"/>
                  </a:lnTo>
                  <a:lnTo>
                    <a:pt x="1496" y="161"/>
                  </a:lnTo>
                  <a:lnTo>
                    <a:pt x="1253" y="328"/>
                  </a:lnTo>
                  <a:lnTo>
                    <a:pt x="1029" y="515"/>
                  </a:lnTo>
                  <a:lnTo>
                    <a:pt x="825" y="720"/>
                  </a:lnTo>
                  <a:lnTo>
                    <a:pt x="643" y="941"/>
                  </a:lnTo>
                  <a:lnTo>
                    <a:pt x="482" y="1176"/>
                  </a:lnTo>
                  <a:lnTo>
                    <a:pt x="343" y="1424"/>
                  </a:lnTo>
                  <a:lnTo>
                    <a:pt x="229" y="1684"/>
                  </a:lnTo>
                  <a:lnTo>
                    <a:pt x="181" y="1817"/>
                  </a:lnTo>
                  <a:lnTo>
                    <a:pt x="138" y="1953"/>
                  </a:lnTo>
                  <a:lnTo>
                    <a:pt x="102" y="2090"/>
                  </a:lnTo>
                  <a:lnTo>
                    <a:pt x="72" y="2229"/>
                  </a:lnTo>
                  <a:lnTo>
                    <a:pt x="48" y="2370"/>
                  </a:lnTo>
                  <a:lnTo>
                    <a:pt x="31" y="2511"/>
                  </a:lnTo>
                  <a:lnTo>
                    <a:pt x="20" y="2654"/>
                  </a:lnTo>
                  <a:lnTo>
                    <a:pt x="16" y="2798"/>
                  </a:lnTo>
                  <a:lnTo>
                    <a:pt x="18" y="2941"/>
                  </a:lnTo>
                  <a:lnTo>
                    <a:pt x="28" y="3086"/>
                  </a:lnTo>
                  <a:lnTo>
                    <a:pt x="44" y="3231"/>
                  </a:lnTo>
                  <a:lnTo>
                    <a:pt x="67" y="3375"/>
                  </a:lnTo>
                  <a:lnTo>
                    <a:pt x="97" y="3519"/>
                  </a:lnTo>
                  <a:lnTo>
                    <a:pt x="134" y="3662"/>
                  </a:lnTo>
                  <a:lnTo>
                    <a:pt x="178" y="3806"/>
                  </a:lnTo>
                  <a:lnTo>
                    <a:pt x="230" y="3948"/>
                  </a:lnTo>
                  <a:lnTo>
                    <a:pt x="220" y="3943"/>
                  </a:lnTo>
                  <a:lnTo>
                    <a:pt x="3134" y="2808"/>
                  </a:lnTo>
                  <a:lnTo>
                    <a:pt x="3129" y="2819"/>
                  </a:lnTo>
                  <a:lnTo>
                    <a:pt x="1749" y="12"/>
                  </a:lnTo>
                  <a:close/>
                  <a:moveTo>
                    <a:pt x="3144" y="2812"/>
                  </a:moveTo>
                  <a:cubicBezTo>
                    <a:pt x="3145" y="2814"/>
                    <a:pt x="3145" y="2816"/>
                    <a:pt x="3144" y="2818"/>
                  </a:cubicBezTo>
                  <a:cubicBezTo>
                    <a:pt x="3143" y="2820"/>
                    <a:pt x="3141" y="2822"/>
                    <a:pt x="3139" y="2823"/>
                  </a:cubicBezTo>
                  <a:lnTo>
                    <a:pt x="225" y="3958"/>
                  </a:lnTo>
                  <a:cubicBezTo>
                    <a:pt x="223" y="3959"/>
                    <a:pt x="221" y="3959"/>
                    <a:pt x="219" y="3958"/>
                  </a:cubicBezTo>
                  <a:cubicBezTo>
                    <a:pt x="217" y="3957"/>
                    <a:pt x="216" y="3955"/>
                    <a:pt x="215" y="3953"/>
                  </a:cubicBezTo>
                  <a:lnTo>
                    <a:pt x="163" y="3811"/>
                  </a:lnTo>
                  <a:lnTo>
                    <a:pt x="119" y="3666"/>
                  </a:lnTo>
                  <a:lnTo>
                    <a:pt x="82" y="3522"/>
                  </a:lnTo>
                  <a:lnTo>
                    <a:pt x="52" y="3378"/>
                  </a:lnTo>
                  <a:lnTo>
                    <a:pt x="29" y="3232"/>
                  </a:lnTo>
                  <a:lnTo>
                    <a:pt x="12" y="3087"/>
                  </a:lnTo>
                  <a:lnTo>
                    <a:pt x="2" y="2942"/>
                  </a:lnTo>
                  <a:lnTo>
                    <a:pt x="0" y="2797"/>
                  </a:lnTo>
                  <a:lnTo>
                    <a:pt x="4" y="2653"/>
                  </a:lnTo>
                  <a:lnTo>
                    <a:pt x="16" y="2510"/>
                  </a:lnTo>
                  <a:lnTo>
                    <a:pt x="33" y="2367"/>
                  </a:lnTo>
                  <a:lnTo>
                    <a:pt x="57" y="2226"/>
                  </a:lnTo>
                  <a:lnTo>
                    <a:pt x="87" y="2086"/>
                  </a:lnTo>
                  <a:lnTo>
                    <a:pt x="123" y="1948"/>
                  </a:lnTo>
                  <a:lnTo>
                    <a:pt x="166" y="1812"/>
                  </a:lnTo>
                  <a:lnTo>
                    <a:pt x="214" y="1677"/>
                  </a:lnTo>
                  <a:lnTo>
                    <a:pt x="329" y="1417"/>
                  </a:lnTo>
                  <a:lnTo>
                    <a:pt x="469" y="1167"/>
                  </a:lnTo>
                  <a:lnTo>
                    <a:pt x="630" y="930"/>
                  </a:lnTo>
                  <a:lnTo>
                    <a:pt x="814" y="709"/>
                  </a:lnTo>
                  <a:lnTo>
                    <a:pt x="1018" y="502"/>
                  </a:lnTo>
                  <a:lnTo>
                    <a:pt x="1244" y="315"/>
                  </a:lnTo>
                  <a:lnTo>
                    <a:pt x="1489" y="147"/>
                  </a:lnTo>
                  <a:lnTo>
                    <a:pt x="1753" y="1"/>
                  </a:lnTo>
                  <a:cubicBezTo>
                    <a:pt x="1755" y="0"/>
                    <a:pt x="1757" y="0"/>
                    <a:pt x="1759" y="1"/>
                  </a:cubicBezTo>
                  <a:cubicBezTo>
                    <a:pt x="1761" y="1"/>
                    <a:pt x="1763" y="3"/>
                    <a:pt x="1764" y="5"/>
                  </a:cubicBezTo>
                  <a:lnTo>
                    <a:pt x="3144" y="2812"/>
                  </a:lnTo>
                  <a:close/>
                </a:path>
              </a:pathLst>
            </a:custGeom>
            <a:solidFill>
              <a:srgbClr val="000000"/>
            </a:solidFill>
            <a:ln w="6" cap="flat">
              <a:solidFill>
                <a:srgbClr val="000000"/>
              </a:solidFill>
              <a:prstDash val="solid"/>
              <a:bevel/>
              <a:headEnd/>
              <a:tailEnd/>
            </a:ln>
          </p:spPr>
          <p:txBody>
            <a:bodyPr/>
            <a:lstStyle/>
            <a:p>
              <a:endParaRPr lang="en-US"/>
            </a:p>
          </p:txBody>
        </p:sp>
        <p:sp>
          <p:nvSpPr>
            <p:cNvPr id="15" name="Freeform 9"/>
            <p:cNvSpPr>
              <a:spLocks/>
            </p:cNvSpPr>
            <p:nvPr/>
          </p:nvSpPr>
          <p:spPr bwMode="auto">
            <a:xfrm>
              <a:off x="3706813" y="1670050"/>
              <a:ext cx="822325" cy="1849438"/>
            </a:xfrm>
            <a:custGeom>
              <a:avLst/>
              <a:gdLst>
                <a:gd name="T0" fmla="*/ 2147483647 w 1380"/>
                <a:gd name="T1" fmla="*/ 0 h 3128"/>
                <a:gd name="T2" fmla="*/ 0 w 1380"/>
                <a:gd name="T3" fmla="*/ 2147483647 h 3128"/>
                <a:gd name="T4" fmla="*/ 2147483647 w 1380"/>
                <a:gd name="T5" fmla="*/ 2147483647 h 3128"/>
                <a:gd name="T6" fmla="*/ 2147483647 w 1380"/>
                <a:gd name="T7" fmla="*/ 0 h 3128"/>
                <a:gd name="T8" fmla="*/ 0 60000 65536"/>
                <a:gd name="T9" fmla="*/ 0 60000 65536"/>
                <a:gd name="T10" fmla="*/ 0 60000 65536"/>
                <a:gd name="T11" fmla="*/ 0 60000 65536"/>
                <a:gd name="T12" fmla="*/ 0 w 1380"/>
                <a:gd name="T13" fmla="*/ 0 h 3128"/>
                <a:gd name="T14" fmla="*/ 1380 w 1380"/>
                <a:gd name="T15" fmla="*/ 3128 h 3128"/>
              </a:gdLst>
              <a:ahLst/>
              <a:cxnLst>
                <a:cxn ang="T8">
                  <a:pos x="T0" y="T1"/>
                </a:cxn>
                <a:cxn ang="T9">
                  <a:pos x="T2" y="T3"/>
                </a:cxn>
                <a:cxn ang="T10">
                  <a:pos x="T4" y="T5"/>
                </a:cxn>
                <a:cxn ang="T11">
                  <a:pos x="T6" y="T7"/>
                </a:cxn>
              </a:cxnLst>
              <a:rect l="T12" t="T13" r="T14" b="T15"/>
              <a:pathLst>
                <a:path w="1380" h="3128">
                  <a:moveTo>
                    <a:pt x="1380" y="0"/>
                  </a:moveTo>
                  <a:cubicBezTo>
                    <a:pt x="902" y="0"/>
                    <a:pt x="430" y="110"/>
                    <a:pt x="0" y="321"/>
                  </a:cubicBezTo>
                  <a:lnTo>
                    <a:pt x="1380" y="3128"/>
                  </a:lnTo>
                  <a:lnTo>
                    <a:pt x="1380" y="0"/>
                  </a:lnTo>
                  <a:close/>
                </a:path>
              </a:pathLst>
            </a:custGeom>
            <a:solidFill>
              <a:srgbClr val="FFCC99"/>
            </a:solidFill>
            <a:ln w="0">
              <a:solidFill>
                <a:srgbClr val="000000"/>
              </a:solidFill>
              <a:prstDash val="solid"/>
              <a:round/>
              <a:headEnd/>
              <a:tailEnd/>
            </a:ln>
          </p:spPr>
          <p:txBody>
            <a:bodyPr/>
            <a:lstStyle/>
            <a:p>
              <a:endParaRPr lang="en-US"/>
            </a:p>
          </p:txBody>
        </p:sp>
        <p:sp>
          <p:nvSpPr>
            <p:cNvPr id="16" name="Freeform 10"/>
            <p:cNvSpPr>
              <a:spLocks noEditPoints="1"/>
            </p:cNvSpPr>
            <p:nvPr/>
          </p:nvSpPr>
          <p:spPr bwMode="auto">
            <a:xfrm>
              <a:off x="3702050" y="1665288"/>
              <a:ext cx="831850" cy="1858962"/>
            </a:xfrm>
            <a:custGeom>
              <a:avLst/>
              <a:gdLst>
                <a:gd name="T0" fmla="*/ 2147483647 w 1396"/>
                <a:gd name="T1" fmla="*/ 2147483647 h 3145"/>
                <a:gd name="T2" fmla="*/ 2147483647 w 1396"/>
                <a:gd name="T3" fmla="*/ 2147483647 h 3145"/>
                <a:gd name="T4" fmla="*/ 2147483647 w 1396"/>
                <a:gd name="T5" fmla="*/ 2147483647 h 3145"/>
                <a:gd name="T6" fmla="*/ 2147483647 w 1396"/>
                <a:gd name="T7" fmla="*/ 2147483647 h 3145"/>
                <a:gd name="T8" fmla="*/ 2147483647 w 1396"/>
                <a:gd name="T9" fmla="*/ 2147483647 h 3145"/>
                <a:gd name="T10" fmla="*/ 2147483647 w 1396"/>
                <a:gd name="T11" fmla="*/ 2147483647 h 3145"/>
                <a:gd name="T12" fmla="*/ 2147483647 w 1396"/>
                <a:gd name="T13" fmla="*/ 2147483647 h 3145"/>
                <a:gd name="T14" fmla="*/ 2147483647 w 1396"/>
                <a:gd name="T15" fmla="*/ 2147483647 h 3145"/>
                <a:gd name="T16" fmla="*/ 2147483647 w 1396"/>
                <a:gd name="T17" fmla="*/ 2147483647 h 3145"/>
                <a:gd name="T18" fmla="*/ 2147483647 w 1396"/>
                <a:gd name="T19" fmla="*/ 2147483647 h 3145"/>
                <a:gd name="T20" fmla="*/ 2147483647 w 1396"/>
                <a:gd name="T21" fmla="*/ 2147483647 h 3145"/>
                <a:gd name="T22" fmla="*/ 2147483647 w 1396"/>
                <a:gd name="T23" fmla="*/ 2147483647 h 3145"/>
                <a:gd name="T24" fmla="*/ 2147483647 w 1396"/>
                <a:gd name="T25" fmla="*/ 2147483647 h 3145"/>
                <a:gd name="T26" fmla="*/ 2147483647 w 1396"/>
                <a:gd name="T27" fmla="*/ 2147483647 h 3145"/>
                <a:gd name="T28" fmla="*/ 2147483647 w 1396"/>
                <a:gd name="T29" fmla="*/ 2147483647 h 3145"/>
                <a:gd name="T30" fmla="*/ 2147483647 w 1396"/>
                <a:gd name="T31" fmla="*/ 2147483647 h 3145"/>
                <a:gd name="T32" fmla="*/ 2147483647 w 1396"/>
                <a:gd name="T33" fmla="*/ 2147483647 h 3145"/>
                <a:gd name="T34" fmla="*/ 2147483647 w 1396"/>
                <a:gd name="T35" fmla="*/ 2147483647 h 3145"/>
                <a:gd name="T36" fmla="*/ 2147483647 w 1396"/>
                <a:gd name="T37" fmla="*/ 2147483647 h 3145"/>
                <a:gd name="T38" fmla="*/ 2147483647 w 1396"/>
                <a:gd name="T39" fmla="*/ 2147483647 h 3145"/>
                <a:gd name="T40" fmla="*/ 2147483647 w 1396"/>
                <a:gd name="T41" fmla="*/ 2147483647 h 3145"/>
                <a:gd name="T42" fmla="*/ 2147483647 w 1396"/>
                <a:gd name="T43" fmla="*/ 2147483647 h 3145"/>
                <a:gd name="T44" fmla="*/ 2147483647 w 1396"/>
                <a:gd name="T45" fmla="*/ 2147483647 h 3145"/>
                <a:gd name="T46" fmla="*/ 2147483647 w 1396"/>
                <a:gd name="T47" fmla="*/ 2147483647 h 3145"/>
                <a:gd name="T48" fmla="*/ 2147483647 w 1396"/>
                <a:gd name="T49" fmla="*/ 2147483647 h 3145"/>
                <a:gd name="T50" fmla="*/ 2147483647 w 1396"/>
                <a:gd name="T51" fmla="*/ 2147483647 h 3145"/>
                <a:gd name="T52" fmla="*/ 2147483647 w 1396"/>
                <a:gd name="T53" fmla="*/ 2147483647 h 3145"/>
                <a:gd name="T54" fmla="*/ 2147483647 w 1396"/>
                <a:gd name="T55" fmla="*/ 0 h 3145"/>
                <a:gd name="T56" fmla="*/ 2147483647 w 1396"/>
                <a:gd name="T57" fmla="*/ 2147483647 h 3145"/>
                <a:gd name="T58" fmla="*/ 2147483647 w 1396"/>
                <a:gd name="T59" fmla="*/ 2147483647 h 3145"/>
                <a:gd name="T60" fmla="*/ 2147483647 w 1396"/>
                <a:gd name="T61" fmla="*/ 2147483647 h 3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6"/>
                <a:gd name="T94" fmla="*/ 0 h 3145"/>
                <a:gd name="T95" fmla="*/ 1396 w 1396"/>
                <a:gd name="T96" fmla="*/ 3145 h 3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6" h="3145">
                  <a:moveTo>
                    <a:pt x="1380" y="8"/>
                  </a:moveTo>
                  <a:lnTo>
                    <a:pt x="1389" y="16"/>
                  </a:lnTo>
                  <a:lnTo>
                    <a:pt x="1210" y="21"/>
                  </a:lnTo>
                  <a:lnTo>
                    <a:pt x="1032" y="36"/>
                  </a:lnTo>
                  <a:lnTo>
                    <a:pt x="857" y="62"/>
                  </a:lnTo>
                  <a:lnTo>
                    <a:pt x="682" y="97"/>
                  </a:lnTo>
                  <a:lnTo>
                    <a:pt x="511" y="143"/>
                  </a:lnTo>
                  <a:lnTo>
                    <a:pt x="341" y="198"/>
                  </a:lnTo>
                  <a:lnTo>
                    <a:pt x="174" y="263"/>
                  </a:lnTo>
                  <a:lnTo>
                    <a:pt x="12" y="337"/>
                  </a:lnTo>
                  <a:lnTo>
                    <a:pt x="16" y="326"/>
                  </a:lnTo>
                  <a:lnTo>
                    <a:pt x="1396" y="3133"/>
                  </a:lnTo>
                  <a:lnTo>
                    <a:pt x="1380" y="3136"/>
                  </a:lnTo>
                  <a:lnTo>
                    <a:pt x="1380" y="8"/>
                  </a:lnTo>
                  <a:close/>
                  <a:moveTo>
                    <a:pt x="1396" y="3136"/>
                  </a:moveTo>
                  <a:cubicBezTo>
                    <a:pt x="1396" y="3140"/>
                    <a:pt x="1394" y="3143"/>
                    <a:pt x="1390" y="3144"/>
                  </a:cubicBezTo>
                  <a:cubicBezTo>
                    <a:pt x="1387" y="3145"/>
                    <a:pt x="1383" y="3143"/>
                    <a:pt x="1381" y="3140"/>
                  </a:cubicBezTo>
                  <a:lnTo>
                    <a:pt x="1" y="333"/>
                  </a:lnTo>
                  <a:cubicBezTo>
                    <a:pt x="0" y="331"/>
                    <a:pt x="0" y="329"/>
                    <a:pt x="1" y="327"/>
                  </a:cubicBezTo>
                  <a:cubicBezTo>
                    <a:pt x="2" y="325"/>
                    <a:pt x="3" y="323"/>
                    <a:pt x="5" y="322"/>
                  </a:cubicBezTo>
                  <a:lnTo>
                    <a:pt x="169" y="248"/>
                  </a:lnTo>
                  <a:lnTo>
                    <a:pt x="336" y="183"/>
                  </a:lnTo>
                  <a:lnTo>
                    <a:pt x="506" y="128"/>
                  </a:lnTo>
                  <a:lnTo>
                    <a:pt x="679" y="82"/>
                  </a:lnTo>
                  <a:lnTo>
                    <a:pt x="854" y="47"/>
                  </a:lnTo>
                  <a:lnTo>
                    <a:pt x="1031" y="20"/>
                  </a:lnTo>
                  <a:lnTo>
                    <a:pt x="1209" y="5"/>
                  </a:lnTo>
                  <a:lnTo>
                    <a:pt x="1388" y="0"/>
                  </a:lnTo>
                  <a:cubicBezTo>
                    <a:pt x="1390" y="0"/>
                    <a:pt x="1392" y="1"/>
                    <a:pt x="1394" y="3"/>
                  </a:cubicBezTo>
                  <a:cubicBezTo>
                    <a:pt x="1396" y="4"/>
                    <a:pt x="1396" y="6"/>
                    <a:pt x="1396" y="8"/>
                  </a:cubicBezTo>
                  <a:lnTo>
                    <a:pt x="1396" y="3136"/>
                  </a:lnTo>
                  <a:close/>
                </a:path>
              </a:pathLst>
            </a:custGeom>
            <a:solidFill>
              <a:srgbClr val="000000"/>
            </a:solidFill>
            <a:ln w="6" cap="flat">
              <a:solidFill>
                <a:srgbClr val="000000"/>
              </a:solidFill>
              <a:prstDash val="solid"/>
              <a:bevel/>
              <a:headEnd/>
              <a:tailEnd/>
            </a:ln>
          </p:spPr>
          <p:txBody>
            <a:bodyPr/>
            <a:lstStyle/>
            <a:p>
              <a:endParaRPr lang="en-US"/>
            </a:p>
          </p:txBody>
        </p:sp>
        <p:sp>
          <p:nvSpPr>
            <p:cNvPr id="17" name="Freeform 11"/>
            <p:cNvSpPr>
              <a:spLocks/>
            </p:cNvSpPr>
            <p:nvPr/>
          </p:nvSpPr>
          <p:spPr bwMode="auto">
            <a:xfrm>
              <a:off x="6075363" y="4570413"/>
              <a:ext cx="401637" cy="160337"/>
            </a:xfrm>
            <a:custGeom>
              <a:avLst/>
              <a:gdLst>
                <a:gd name="T0" fmla="*/ 2147483647 w 675"/>
                <a:gd name="T1" fmla="*/ 0 h 271"/>
                <a:gd name="T2" fmla="*/ 2147483647 w 675"/>
                <a:gd name="T3" fmla="*/ 2147483647 h 271"/>
                <a:gd name="T4" fmla="*/ 2147483647 w 675"/>
                <a:gd name="T5" fmla="*/ 2147483647 h 271"/>
                <a:gd name="T6" fmla="*/ 2147483647 w 675"/>
                <a:gd name="T7" fmla="*/ 2147483647 h 271"/>
                <a:gd name="T8" fmla="*/ 2147483647 w 675"/>
                <a:gd name="T9" fmla="*/ 2147483647 h 271"/>
                <a:gd name="T10" fmla="*/ 2147483647 w 675"/>
                <a:gd name="T11" fmla="*/ 2147483647 h 271"/>
                <a:gd name="T12" fmla="*/ 2147483647 w 675"/>
                <a:gd name="T13" fmla="*/ 2147483647 h 271"/>
                <a:gd name="T14" fmla="*/ 0 w 675"/>
                <a:gd name="T15" fmla="*/ 2147483647 h 271"/>
                <a:gd name="T16" fmla="*/ 2147483647 w 675"/>
                <a:gd name="T17" fmla="*/ 0 h 2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
                <a:gd name="T28" fmla="*/ 0 h 271"/>
                <a:gd name="T29" fmla="*/ 675 w 675"/>
                <a:gd name="T30" fmla="*/ 271 h 2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 h="271">
                  <a:moveTo>
                    <a:pt x="7" y="0"/>
                  </a:moveTo>
                  <a:lnTo>
                    <a:pt x="584" y="256"/>
                  </a:lnTo>
                  <a:lnTo>
                    <a:pt x="581" y="255"/>
                  </a:lnTo>
                  <a:lnTo>
                    <a:pt x="675" y="255"/>
                  </a:lnTo>
                  <a:lnTo>
                    <a:pt x="675" y="271"/>
                  </a:lnTo>
                  <a:lnTo>
                    <a:pt x="581" y="271"/>
                  </a:lnTo>
                  <a:cubicBezTo>
                    <a:pt x="580" y="271"/>
                    <a:pt x="579" y="271"/>
                    <a:pt x="578" y="271"/>
                  </a:cubicBezTo>
                  <a:lnTo>
                    <a:pt x="0" y="15"/>
                  </a:lnTo>
                  <a:lnTo>
                    <a:pt x="7" y="0"/>
                  </a:lnTo>
                  <a:close/>
                </a:path>
              </a:pathLst>
            </a:custGeom>
            <a:solidFill>
              <a:srgbClr val="000000"/>
            </a:solidFill>
            <a:ln w="0" cap="flat">
              <a:solidFill>
                <a:srgbClr val="000000"/>
              </a:solidFill>
              <a:prstDash val="solid"/>
              <a:round/>
              <a:headEnd/>
              <a:tailEnd/>
            </a:ln>
          </p:spPr>
          <p:txBody>
            <a:bodyPr/>
            <a:lstStyle/>
            <a:p>
              <a:endParaRPr lang="en-US"/>
            </a:p>
          </p:txBody>
        </p:sp>
        <p:sp>
          <p:nvSpPr>
            <p:cNvPr id="18" name="Freeform 12"/>
            <p:cNvSpPr>
              <a:spLocks/>
            </p:cNvSpPr>
            <p:nvPr/>
          </p:nvSpPr>
          <p:spPr bwMode="auto">
            <a:xfrm>
              <a:off x="2409825" y="2809875"/>
              <a:ext cx="392113" cy="57150"/>
            </a:xfrm>
            <a:custGeom>
              <a:avLst/>
              <a:gdLst>
                <a:gd name="T0" fmla="*/ 2147483647 w 658"/>
                <a:gd name="T1" fmla="*/ 2147483647 h 96"/>
                <a:gd name="T2" fmla="*/ 2147483647 w 658"/>
                <a:gd name="T3" fmla="*/ 2147483647 h 96"/>
                <a:gd name="T4" fmla="*/ 2147483647 w 658"/>
                <a:gd name="T5" fmla="*/ 2147483647 h 96"/>
                <a:gd name="T6" fmla="*/ 0 w 658"/>
                <a:gd name="T7" fmla="*/ 2147483647 h 96"/>
                <a:gd name="T8" fmla="*/ 0 w 658"/>
                <a:gd name="T9" fmla="*/ 0 h 96"/>
                <a:gd name="T10" fmla="*/ 2147483647 w 658"/>
                <a:gd name="T11" fmla="*/ 0 h 96"/>
                <a:gd name="T12" fmla="*/ 2147483647 w 658"/>
                <a:gd name="T13" fmla="*/ 2147483647 h 96"/>
                <a:gd name="T14" fmla="*/ 2147483647 w 658"/>
                <a:gd name="T15" fmla="*/ 2147483647 h 96"/>
                <a:gd name="T16" fmla="*/ 2147483647 w 658"/>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8"/>
                <a:gd name="T28" fmla="*/ 0 h 96"/>
                <a:gd name="T29" fmla="*/ 658 w 65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8" h="96">
                  <a:moveTo>
                    <a:pt x="655" y="96"/>
                  </a:moveTo>
                  <a:lnTo>
                    <a:pt x="95" y="16"/>
                  </a:lnTo>
                  <a:lnTo>
                    <a:pt x="96" y="16"/>
                  </a:lnTo>
                  <a:lnTo>
                    <a:pt x="0" y="16"/>
                  </a:lnTo>
                  <a:lnTo>
                    <a:pt x="0" y="0"/>
                  </a:lnTo>
                  <a:lnTo>
                    <a:pt x="96" y="0"/>
                  </a:lnTo>
                  <a:cubicBezTo>
                    <a:pt x="97" y="0"/>
                    <a:pt x="97" y="0"/>
                    <a:pt x="98" y="1"/>
                  </a:cubicBezTo>
                  <a:lnTo>
                    <a:pt x="658" y="81"/>
                  </a:lnTo>
                  <a:lnTo>
                    <a:pt x="655" y="96"/>
                  </a:lnTo>
                  <a:close/>
                </a:path>
              </a:pathLst>
            </a:custGeom>
            <a:solidFill>
              <a:srgbClr val="000000"/>
            </a:solidFill>
            <a:ln w="0" cap="flat">
              <a:solidFill>
                <a:srgbClr val="000000"/>
              </a:solidFill>
              <a:prstDash val="solid"/>
              <a:round/>
              <a:headEnd/>
              <a:tailEnd/>
            </a:ln>
          </p:spPr>
          <p:txBody>
            <a:bodyPr/>
            <a:lstStyle/>
            <a:p>
              <a:endParaRPr lang="en-US"/>
            </a:p>
          </p:txBody>
        </p:sp>
        <p:sp>
          <p:nvSpPr>
            <p:cNvPr id="19" name="Freeform 13"/>
            <p:cNvSpPr>
              <a:spLocks/>
            </p:cNvSpPr>
            <p:nvPr/>
          </p:nvSpPr>
          <p:spPr bwMode="auto">
            <a:xfrm>
              <a:off x="3838575" y="1608138"/>
              <a:ext cx="277813" cy="123825"/>
            </a:xfrm>
            <a:custGeom>
              <a:avLst/>
              <a:gdLst>
                <a:gd name="T0" fmla="*/ 2147483647 w 468"/>
                <a:gd name="T1" fmla="*/ 2147483647 h 208"/>
                <a:gd name="T2" fmla="*/ 2147483647 w 468"/>
                <a:gd name="T3" fmla="*/ 2147483647 h 208"/>
                <a:gd name="T4" fmla="*/ 2147483647 w 468"/>
                <a:gd name="T5" fmla="*/ 2147483647 h 208"/>
                <a:gd name="T6" fmla="*/ 0 w 468"/>
                <a:gd name="T7" fmla="*/ 2147483647 h 208"/>
                <a:gd name="T8" fmla="*/ 0 w 468"/>
                <a:gd name="T9" fmla="*/ 0 h 208"/>
                <a:gd name="T10" fmla="*/ 2147483647 w 468"/>
                <a:gd name="T11" fmla="*/ 0 h 208"/>
                <a:gd name="T12" fmla="*/ 2147483647 w 468"/>
                <a:gd name="T13" fmla="*/ 2147483647 h 208"/>
                <a:gd name="T14" fmla="*/ 2147483647 w 468"/>
                <a:gd name="T15" fmla="*/ 2147483647 h 208"/>
                <a:gd name="T16" fmla="*/ 2147483647 w 468"/>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8"/>
                <a:gd name="T28" fmla="*/ 0 h 208"/>
                <a:gd name="T29" fmla="*/ 468 w 46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8" h="208">
                  <a:moveTo>
                    <a:pt x="461" y="208"/>
                  </a:moveTo>
                  <a:lnTo>
                    <a:pt x="93" y="16"/>
                  </a:lnTo>
                  <a:lnTo>
                    <a:pt x="97" y="16"/>
                  </a:lnTo>
                  <a:lnTo>
                    <a:pt x="0" y="16"/>
                  </a:lnTo>
                  <a:lnTo>
                    <a:pt x="0" y="0"/>
                  </a:lnTo>
                  <a:lnTo>
                    <a:pt x="97" y="0"/>
                  </a:lnTo>
                  <a:cubicBezTo>
                    <a:pt x="98" y="0"/>
                    <a:pt x="99" y="1"/>
                    <a:pt x="100" y="1"/>
                  </a:cubicBezTo>
                  <a:lnTo>
                    <a:pt x="468" y="193"/>
                  </a:lnTo>
                  <a:lnTo>
                    <a:pt x="461" y="208"/>
                  </a:lnTo>
                  <a:close/>
                </a:path>
              </a:pathLst>
            </a:custGeom>
            <a:solidFill>
              <a:srgbClr val="000000"/>
            </a:solidFill>
            <a:ln w="0" cap="flat">
              <a:solidFill>
                <a:srgbClr val="000000"/>
              </a:solidFill>
              <a:prstDash val="solid"/>
              <a:round/>
              <a:headEnd/>
              <a:tailEnd/>
            </a:ln>
          </p:spPr>
          <p:txBody>
            <a:bodyPr/>
            <a:lstStyle/>
            <a:p>
              <a:endParaRPr lang="en-US"/>
            </a:p>
          </p:txBody>
        </p:sp>
        <p:sp>
          <p:nvSpPr>
            <p:cNvPr id="20" name="Rectangle 14"/>
            <p:cNvSpPr>
              <a:spLocks noChangeArrowheads="1"/>
            </p:cNvSpPr>
            <p:nvPr/>
          </p:nvSpPr>
          <p:spPr bwMode="auto">
            <a:xfrm>
              <a:off x="6480175" y="4572000"/>
              <a:ext cx="2054225" cy="215900"/>
            </a:xfrm>
            <a:prstGeom prst="rect">
              <a:avLst/>
            </a:prstGeom>
            <a:noFill/>
            <a:ln w="9525">
              <a:noFill/>
              <a:miter lim="800000"/>
              <a:headEnd/>
              <a:tailEnd/>
            </a:ln>
          </p:spPr>
          <p:txBody>
            <a:bodyPr lIns="0" tIns="0" rIns="0" bIns="0">
              <a:spAutoFit/>
            </a:bodyPr>
            <a:lstStyle/>
            <a:p>
              <a:r>
                <a:rPr lang="en-US" sz="1400">
                  <a:solidFill>
                    <a:srgbClr val="000000"/>
                  </a:solidFill>
                  <a:latin typeface="Times New Roman" pitchFamily="18" charset="0"/>
                </a:rPr>
                <a:t>Military Officers, 33, 59%</a:t>
              </a:r>
              <a:endParaRPr lang="en-US" sz="1800">
                <a:latin typeface="Arial" charset="0"/>
              </a:endParaRPr>
            </a:p>
          </p:txBody>
        </p:sp>
        <p:sp>
          <p:nvSpPr>
            <p:cNvPr id="21" name="Rectangle 16"/>
            <p:cNvSpPr>
              <a:spLocks noChangeArrowheads="1"/>
            </p:cNvSpPr>
            <p:nvPr/>
          </p:nvSpPr>
          <p:spPr bwMode="auto">
            <a:xfrm>
              <a:off x="820738" y="2647950"/>
              <a:ext cx="1781175" cy="2651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Government Civilian, </a:t>
              </a:r>
              <a:endParaRPr lang="en-US" sz="1800">
                <a:latin typeface="Arial" charset="0"/>
              </a:endParaRPr>
            </a:p>
          </p:txBody>
        </p:sp>
        <p:sp>
          <p:nvSpPr>
            <p:cNvPr id="22" name="Rectangle 17"/>
            <p:cNvSpPr>
              <a:spLocks noChangeArrowheads="1"/>
            </p:cNvSpPr>
            <p:nvPr/>
          </p:nvSpPr>
          <p:spPr bwMode="auto">
            <a:xfrm>
              <a:off x="1306513" y="2855913"/>
              <a:ext cx="598487"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18, 32%</a:t>
              </a:r>
              <a:endParaRPr lang="en-US" sz="1800">
                <a:latin typeface="Arial" charset="0"/>
              </a:endParaRPr>
            </a:p>
          </p:txBody>
        </p:sp>
        <p:sp>
          <p:nvSpPr>
            <p:cNvPr id="23" name="Rectangle 18"/>
            <p:cNvSpPr>
              <a:spLocks noChangeArrowheads="1"/>
            </p:cNvSpPr>
            <p:nvPr/>
          </p:nvSpPr>
          <p:spPr bwMode="auto">
            <a:xfrm>
              <a:off x="2720975" y="1452563"/>
              <a:ext cx="1572097" cy="21544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Times New Roman" pitchFamily="18" charset="0"/>
                </a:rPr>
                <a:t>Industry, </a:t>
              </a:r>
              <a:r>
                <a:rPr lang="en-US" sz="1400" dirty="0" smtClean="0">
                  <a:solidFill>
                    <a:srgbClr val="000000"/>
                  </a:solidFill>
                  <a:latin typeface="Times New Roman" pitchFamily="18" charset="0"/>
                </a:rPr>
                <a:t>5-8, 10-12%</a:t>
              </a:r>
              <a:endParaRPr lang="en-US" sz="1800" dirty="0">
                <a:latin typeface="Arial"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2520</TotalTime>
  <Words>1330</Words>
  <Application>Microsoft Office PowerPoint</Application>
  <PresentationFormat>On-screen Show (4:3)</PresentationFormat>
  <Paragraphs>245</Paragraphs>
  <Slides>17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Radial</vt:lpstr>
      <vt:lpstr>Document</vt:lpstr>
      <vt:lpstr>The Program Manager’s Course PMT-401</vt:lpstr>
      <vt:lpstr>Program Manager’s Course PMT 401</vt:lpstr>
      <vt:lpstr>PMT-401 – What it is</vt:lpstr>
      <vt:lpstr>PMT-401 Purpose</vt:lpstr>
      <vt:lpstr>PowerPoint Presentation</vt:lpstr>
      <vt:lpstr>PMT-401 Today</vt:lpstr>
      <vt:lpstr>PMT-401 Students</vt:lpstr>
      <vt:lpstr>Typical Affiliation</vt:lpstr>
      <vt:lpstr>Typical Demographics</vt:lpstr>
      <vt:lpstr>What’s in PMT-401?</vt:lpstr>
      <vt:lpstr>Themes Integrated in PMT-401</vt:lpstr>
      <vt:lpstr>Functions Integrated in PMT-401</vt:lpstr>
      <vt:lpstr>Course Construct</vt:lpstr>
      <vt:lpstr>PMT-401 Learning Process</vt:lpstr>
      <vt:lpstr>Course Construct</vt:lpstr>
      <vt:lpstr>Course Construct (cont.)</vt:lpstr>
      <vt:lpstr>PMT-401 – more than “100 cases”; more than just defense acquisition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PMT-401 Curriculum Review</dc:title>
  <dc:creator>Darrell Van Hutten</dc:creator>
  <cp:lastModifiedBy>image</cp:lastModifiedBy>
  <cp:revision>226</cp:revision>
  <dcterms:created xsi:type="dcterms:W3CDTF">2007-08-21T17:33:51Z</dcterms:created>
  <dcterms:modified xsi:type="dcterms:W3CDTF">2013-01-10T14:55:24Z</dcterms:modified>
</cp:coreProperties>
</file>